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349" r:id="rId4"/>
    <p:sldId id="306" r:id="rId5"/>
    <p:sldId id="308" r:id="rId6"/>
    <p:sldId id="333" r:id="rId7"/>
    <p:sldId id="341" r:id="rId8"/>
    <p:sldId id="347" r:id="rId9"/>
    <p:sldId id="346" r:id="rId10"/>
    <p:sldId id="343" r:id="rId11"/>
    <p:sldId id="321" r:id="rId12"/>
    <p:sldId id="348" r:id="rId13"/>
    <p:sldId id="350" r:id="rId14"/>
    <p:sldId id="31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7F9"/>
    <a:srgbClr val="FDFAF9"/>
    <a:srgbClr val="F9F9F8"/>
    <a:srgbClr val="F6F8F7"/>
    <a:srgbClr val="00998F"/>
    <a:srgbClr val="163A5E"/>
    <a:srgbClr val="93CAD2"/>
    <a:srgbClr val="158135"/>
    <a:srgbClr val="53AFD1"/>
    <a:srgbClr val="E478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359" autoAdjust="0"/>
  </p:normalViewPr>
  <p:slideViewPr>
    <p:cSldViewPr snapToGrid="0" snapToObjects="1">
      <p:cViewPr varScale="1">
        <p:scale>
          <a:sx n="40" d="100"/>
          <a:sy n="40" d="100"/>
        </p:scale>
        <p:origin x="1570" y="3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ABE9AD-9B26-4D90-BAA6-BCF428F62EB0}" type="doc">
      <dgm:prSet loTypeId="urn:microsoft.com/office/officeart/2018/layout/CircleProcess" loCatId="simpleprocesssa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7A050F9-7752-44A2-B63E-CA62F11FABE2}">
      <dgm:prSet/>
      <dgm:spPr/>
      <dgm:t>
        <a:bodyPr/>
        <a:lstStyle/>
        <a:p>
          <a:r>
            <a:rPr lang="en-GB"/>
            <a:t>welcoming rooms in comfortable dormitory style accommodation</a:t>
          </a:r>
          <a:endParaRPr lang="en-US"/>
        </a:p>
      </dgm:t>
    </dgm:pt>
    <dgm:pt modelId="{551C4B50-7F39-464D-8C56-F64C0B7F9ADC}" type="parTrans" cxnId="{3AFC90EE-8FD0-4122-AD21-1FE5D0B9D12A}">
      <dgm:prSet/>
      <dgm:spPr/>
      <dgm:t>
        <a:bodyPr/>
        <a:lstStyle/>
        <a:p>
          <a:endParaRPr lang="en-US"/>
        </a:p>
      </dgm:t>
    </dgm:pt>
    <dgm:pt modelId="{425FC25A-4D0E-45CA-98AE-36AEAB6AC440}" type="sibTrans" cxnId="{3AFC90EE-8FD0-4122-AD21-1FE5D0B9D12A}">
      <dgm:prSet/>
      <dgm:spPr/>
      <dgm:t>
        <a:bodyPr/>
        <a:lstStyle/>
        <a:p>
          <a:endParaRPr lang="en-US"/>
        </a:p>
      </dgm:t>
    </dgm:pt>
    <dgm:pt modelId="{DDFDB357-BDEA-48A0-9363-162AEFD96B1F}">
      <dgm:prSet/>
      <dgm:spPr/>
      <dgm:t>
        <a:bodyPr/>
        <a:lstStyle/>
        <a:p>
          <a:r>
            <a:rPr lang="en-GB"/>
            <a:t>bathroom facilities and a daily housekeeping check</a:t>
          </a:r>
          <a:endParaRPr lang="en-US"/>
        </a:p>
      </dgm:t>
    </dgm:pt>
    <dgm:pt modelId="{1106EDD4-0DF9-4786-91F5-2E88AAF704B5}" type="parTrans" cxnId="{3661FBC4-DB4D-44E3-9E91-B1EC91B009FD}">
      <dgm:prSet/>
      <dgm:spPr/>
      <dgm:t>
        <a:bodyPr/>
        <a:lstStyle/>
        <a:p>
          <a:endParaRPr lang="en-US"/>
        </a:p>
      </dgm:t>
    </dgm:pt>
    <dgm:pt modelId="{466285AF-0315-48C1-8C25-0144235D8B5E}" type="sibTrans" cxnId="{3661FBC4-DB4D-44E3-9E91-B1EC91B009FD}">
      <dgm:prSet/>
      <dgm:spPr/>
      <dgm:t>
        <a:bodyPr/>
        <a:lstStyle/>
        <a:p>
          <a:endParaRPr lang="en-US"/>
        </a:p>
      </dgm:t>
    </dgm:pt>
    <dgm:pt modelId="{2CD9CF6B-6AEA-451D-9EDC-2255C8990CD3}">
      <dgm:prSet/>
      <dgm:spPr/>
      <dgm:t>
        <a:bodyPr/>
        <a:lstStyle/>
        <a:p>
          <a:r>
            <a:rPr lang="en-GB"/>
            <a:t>secure and comfortable with  key code access and all bedding is provided</a:t>
          </a:r>
          <a:endParaRPr lang="en-US"/>
        </a:p>
      </dgm:t>
    </dgm:pt>
    <dgm:pt modelId="{A7F6E27E-C6DA-4A25-9155-6031DB0AFFB0}" type="parTrans" cxnId="{9217397C-27BD-4215-A9ED-3F37FE2F07A1}">
      <dgm:prSet/>
      <dgm:spPr/>
      <dgm:t>
        <a:bodyPr/>
        <a:lstStyle/>
        <a:p>
          <a:endParaRPr lang="en-US"/>
        </a:p>
      </dgm:t>
    </dgm:pt>
    <dgm:pt modelId="{C5760386-4445-422B-A38B-EBB804FB25DC}" type="sibTrans" cxnId="{9217397C-27BD-4215-A9ED-3F37FE2F07A1}">
      <dgm:prSet/>
      <dgm:spPr/>
      <dgm:t>
        <a:bodyPr/>
        <a:lstStyle/>
        <a:p>
          <a:endParaRPr lang="en-US"/>
        </a:p>
      </dgm:t>
    </dgm:pt>
    <dgm:pt modelId="{AF416550-293E-491F-93CA-507A6B8F7587}">
      <dgm:prSet/>
      <dgm:spPr/>
      <dgm:t>
        <a:bodyPr/>
        <a:lstStyle/>
        <a:p>
          <a:r>
            <a:rPr lang="en-GB" dirty="0"/>
            <a:t>gender separated areas with separate showers and toilet facilities</a:t>
          </a:r>
          <a:endParaRPr lang="en-US" dirty="0"/>
        </a:p>
      </dgm:t>
    </dgm:pt>
    <dgm:pt modelId="{1450A772-3D54-4ACC-BF9F-16E3F684B75F}" type="parTrans" cxnId="{1ED3D7AD-E23C-4445-9E0F-50F0CA7813D1}">
      <dgm:prSet/>
      <dgm:spPr/>
      <dgm:t>
        <a:bodyPr/>
        <a:lstStyle/>
        <a:p>
          <a:endParaRPr lang="en-US"/>
        </a:p>
      </dgm:t>
    </dgm:pt>
    <dgm:pt modelId="{63912C26-4443-43F2-AD26-AF8274CCC61C}" type="sibTrans" cxnId="{1ED3D7AD-E23C-4445-9E0F-50F0CA7813D1}">
      <dgm:prSet/>
      <dgm:spPr/>
      <dgm:t>
        <a:bodyPr/>
        <a:lstStyle/>
        <a:p>
          <a:endParaRPr lang="en-US"/>
        </a:p>
      </dgm:t>
    </dgm:pt>
    <dgm:pt modelId="{9A280582-2FAF-4435-B768-084ADFB58337}">
      <dgm:prSet/>
      <dgm:spPr/>
      <dgm:t>
        <a:bodyPr/>
        <a:lstStyle/>
        <a:p>
          <a:r>
            <a:rPr lang="en-GB"/>
            <a:t>teacher rooms are located close by to allow for plenty of supervision.       </a:t>
          </a:r>
          <a:endParaRPr lang="en-US"/>
        </a:p>
      </dgm:t>
    </dgm:pt>
    <dgm:pt modelId="{863C93FC-24C6-4FF2-ACEC-66134B0A37E0}" type="parTrans" cxnId="{D9DE45B2-A1A5-4146-BEB7-0CFFE55DB606}">
      <dgm:prSet/>
      <dgm:spPr/>
      <dgm:t>
        <a:bodyPr/>
        <a:lstStyle/>
        <a:p>
          <a:endParaRPr lang="en-US"/>
        </a:p>
      </dgm:t>
    </dgm:pt>
    <dgm:pt modelId="{37590A18-10F9-4EB4-B459-30A4BE6D419A}" type="sibTrans" cxnId="{D9DE45B2-A1A5-4146-BEB7-0CFFE55DB606}">
      <dgm:prSet/>
      <dgm:spPr/>
      <dgm:t>
        <a:bodyPr/>
        <a:lstStyle/>
        <a:p>
          <a:endParaRPr lang="en-US"/>
        </a:p>
      </dgm:t>
    </dgm:pt>
    <dgm:pt modelId="{C6791372-C687-4E62-8B53-C8060B8045BF}" type="pres">
      <dgm:prSet presAssocID="{36ABE9AD-9B26-4D90-BAA6-BCF428F62EB0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1C3785F3-40B4-4BEF-B22F-B3A79338F3C9}" type="pres">
      <dgm:prSet presAssocID="{9A280582-2FAF-4435-B768-084ADFB58337}" presName="Accent5" presStyleCnt="0"/>
      <dgm:spPr/>
    </dgm:pt>
    <dgm:pt modelId="{C1FEFB91-2BD4-4999-81C1-D76DB5B0E066}" type="pres">
      <dgm:prSet presAssocID="{9A280582-2FAF-4435-B768-084ADFB58337}" presName="Accent" presStyleLbl="node1" presStyleIdx="0" presStyleCnt="10"/>
      <dgm:spPr/>
    </dgm:pt>
    <dgm:pt modelId="{58D20CCD-4BFC-4B5E-B92B-47056DE16344}" type="pres">
      <dgm:prSet presAssocID="{9A280582-2FAF-4435-B768-084ADFB58337}" presName="ParentBackground5" presStyleCnt="0"/>
      <dgm:spPr/>
    </dgm:pt>
    <dgm:pt modelId="{3AB82FBC-ADA9-4509-BF9C-2DB262695EAC}" type="pres">
      <dgm:prSet presAssocID="{9A280582-2FAF-4435-B768-084ADFB58337}" presName="ParentBackground" presStyleLbl="node1" presStyleIdx="1" presStyleCnt="10"/>
      <dgm:spPr/>
    </dgm:pt>
    <dgm:pt modelId="{DB5CFC1A-E3C1-41D7-B794-89D07EA98A4A}" type="pres">
      <dgm:prSet presAssocID="{9A280582-2FAF-4435-B768-084ADFB58337}" presName="Parent5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A1BC539B-8A29-4DB5-9E39-CE6E769EA509}" type="pres">
      <dgm:prSet presAssocID="{AF416550-293E-491F-93CA-507A6B8F7587}" presName="Accent4" presStyleCnt="0"/>
      <dgm:spPr/>
    </dgm:pt>
    <dgm:pt modelId="{E4E1DD75-D8BB-4F0F-8F1B-0A31AAE547AC}" type="pres">
      <dgm:prSet presAssocID="{AF416550-293E-491F-93CA-507A6B8F7587}" presName="Accent" presStyleLbl="node1" presStyleIdx="2" presStyleCnt="10"/>
      <dgm:spPr/>
    </dgm:pt>
    <dgm:pt modelId="{A8C129A8-0CC2-4C41-9816-60AA28937311}" type="pres">
      <dgm:prSet presAssocID="{AF416550-293E-491F-93CA-507A6B8F7587}" presName="ParentBackground4" presStyleCnt="0"/>
      <dgm:spPr/>
    </dgm:pt>
    <dgm:pt modelId="{11A0F6A4-7F06-47A8-9A4B-B873AD04A401}" type="pres">
      <dgm:prSet presAssocID="{AF416550-293E-491F-93CA-507A6B8F7587}" presName="ParentBackground" presStyleLbl="node1" presStyleIdx="3" presStyleCnt="10"/>
      <dgm:spPr/>
    </dgm:pt>
    <dgm:pt modelId="{27F999C9-4B1D-40F1-B15F-A3204408DAA8}" type="pres">
      <dgm:prSet presAssocID="{AF416550-293E-491F-93CA-507A6B8F7587}" presName="Parent4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09863677-794A-42D7-97BC-C65587FC347F}" type="pres">
      <dgm:prSet presAssocID="{2CD9CF6B-6AEA-451D-9EDC-2255C8990CD3}" presName="Accent3" presStyleCnt="0"/>
      <dgm:spPr/>
    </dgm:pt>
    <dgm:pt modelId="{A53201E5-EAF0-4792-85B8-F8639F6DE329}" type="pres">
      <dgm:prSet presAssocID="{2CD9CF6B-6AEA-451D-9EDC-2255C8990CD3}" presName="Accent" presStyleLbl="node1" presStyleIdx="4" presStyleCnt="10"/>
      <dgm:spPr/>
    </dgm:pt>
    <dgm:pt modelId="{F0F362EF-234A-4713-A018-E7E61A05F247}" type="pres">
      <dgm:prSet presAssocID="{2CD9CF6B-6AEA-451D-9EDC-2255C8990CD3}" presName="ParentBackground3" presStyleCnt="0"/>
      <dgm:spPr/>
    </dgm:pt>
    <dgm:pt modelId="{BAF868B6-9A25-445E-892C-7B1BB7A026C8}" type="pres">
      <dgm:prSet presAssocID="{2CD9CF6B-6AEA-451D-9EDC-2255C8990CD3}" presName="ParentBackground" presStyleLbl="node1" presStyleIdx="5" presStyleCnt="10"/>
      <dgm:spPr/>
    </dgm:pt>
    <dgm:pt modelId="{C41DD071-B496-49A8-BEA9-07B768AF0B77}" type="pres">
      <dgm:prSet presAssocID="{2CD9CF6B-6AEA-451D-9EDC-2255C8990CD3}" presName="Parent3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ECBD323C-F195-4D0F-8B90-429FBCDBFE71}" type="pres">
      <dgm:prSet presAssocID="{DDFDB357-BDEA-48A0-9363-162AEFD96B1F}" presName="Accent2" presStyleCnt="0"/>
      <dgm:spPr/>
    </dgm:pt>
    <dgm:pt modelId="{B84FC679-E9CC-4331-8D2B-0DE4DA36F990}" type="pres">
      <dgm:prSet presAssocID="{DDFDB357-BDEA-48A0-9363-162AEFD96B1F}" presName="Accent" presStyleLbl="node1" presStyleIdx="6" presStyleCnt="10"/>
      <dgm:spPr/>
    </dgm:pt>
    <dgm:pt modelId="{F49513F2-B5B5-4D7E-9976-A32F3A304F92}" type="pres">
      <dgm:prSet presAssocID="{DDFDB357-BDEA-48A0-9363-162AEFD96B1F}" presName="ParentBackground2" presStyleCnt="0"/>
      <dgm:spPr/>
    </dgm:pt>
    <dgm:pt modelId="{47070257-6D86-4EF5-8990-866DFB1460C2}" type="pres">
      <dgm:prSet presAssocID="{DDFDB357-BDEA-48A0-9363-162AEFD96B1F}" presName="ParentBackground" presStyleLbl="node1" presStyleIdx="7" presStyleCnt="10"/>
      <dgm:spPr/>
    </dgm:pt>
    <dgm:pt modelId="{7BAC86CB-6CCC-4566-BBD9-6F1E47D8EF6A}" type="pres">
      <dgm:prSet presAssocID="{DDFDB357-BDEA-48A0-9363-162AEFD96B1F}" presName="Parent2" presStyleLbl="fgAcc0" presStyleIdx="0" presStyleCnt="0">
        <dgm:presLayoutVars>
          <dgm:chMax val="1"/>
          <dgm:chPref val="1"/>
          <dgm:bulletEnabled val="1"/>
        </dgm:presLayoutVars>
      </dgm:prSet>
      <dgm:spPr/>
    </dgm:pt>
    <dgm:pt modelId="{BE54CCC5-A34A-4336-B6B2-C53C6117BC7D}" type="pres">
      <dgm:prSet presAssocID="{A7A050F9-7752-44A2-B63E-CA62F11FABE2}" presName="Accent1" presStyleCnt="0"/>
      <dgm:spPr/>
    </dgm:pt>
    <dgm:pt modelId="{9C85E20C-38D9-4F87-93C8-0E0226BE6268}" type="pres">
      <dgm:prSet presAssocID="{A7A050F9-7752-44A2-B63E-CA62F11FABE2}" presName="Accent" presStyleLbl="node1" presStyleIdx="8" presStyleCnt="10"/>
      <dgm:spPr/>
    </dgm:pt>
    <dgm:pt modelId="{46A59A52-16CE-4A7E-A36A-89C880D65475}" type="pres">
      <dgm:prSet presAssocID="{A7A050F9-7752-44A2-B63E-CA62F11FABE2}" presName="ParentBackground1" presStyleCnt="0"/>
      <dgm:spPr/>
    </dgm:pt>
    <dgm:pt modelId="{BC5F47DB-4243-49FA-8944-B43C65F170CB}" type="pres">
      <dgm:prSet presAssocID="{A7A050F9-7752-44A2-B63E-CA62F11FABE2}" presName="ParentBackground" presStyleLbl="node1" presStyleIdx="9" presStyleCnt="10"/>
      <dgm:spPr/>
    </dgm:pt>
    <dgm:pt modelId="{C38BB329-6506-4B05-B79E-011B02EE100A}" type="pres">
      <dgm:prSet presAssocID="{A7A050F9-7752-44A2-B63E-CA62F11FABE2}" presName="Parent1" presStyleLbl="fgAcc0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17273B1A-C494-4C8B-8814-42F7432858E0}" type="presOf" srcId="{9A280582-2FAF-4435-B768-084ADFB58337}" destId="{DB5CFC1A-E3C1-41D7-B794-89D07EA98A4A}" srcOrd="1" destOrd="0" presId="urn:microsoft.com/office/officeart/2018/layout/CircleProcess"/>
    <dgm:cxn modelId="{0B460922-1260-4D7B-A199-921CB3634066}" type="presOf" srcId="{AF416550-293E-491F-93CA-507A6B8F7587}" destId="{11A0F6A4-7F06-47A8-9A4B-B873AD04A401}" srcOrd="0" destOrd="0" presId="urn:microsoft.com/office/officeart/2018/layout/CircleProcess"/>
    <dgm:cxn modelId="{5F42342A-E5C4-47F7-9F25-3FDACA174BFB}" type="presOf" srcId="{2CD9CF6B-6AEA-451D-9EDC-2255C8990CD3}" destId="{C41DD071-B496-49A8-BEA9-07B768AF0B77}" srcOrd="1" destOrd="0" presId="urn:microsoft.com/office/officeart/2018/layout/CircleProcess"/>
    <dgm:cxn modelId="{97405F4C-7296-46E3-9CFA-24B28F2050C7}" type="presOf" srcId="{A7A050F9-7752-44A2-B63E-CA62F11FABE2}" destId="{BC5F47DB-4243-49FA-8944-B43C65F170CB}" srcOrd="0" destOrd="0" presId="urn:microsoft.com/office/officeart/2018/layout/CircleProcess"/>
    <dgm:cxn modelId="{22376753-6101-4835-AEFF-645F316B24AA}" type="presOf" srcId="{DDFDB357-BDEA-48A0-9363-162AEFD96B1F}" destId="{7BAC86CB-6CCC-4566-BBD9-6F1E47D8EF6A}" srcOrd="1" destOrd="0" presId="urn:microsoft.com/office/officeart/2018/layout/CircleProcess"/>
    <dgm:cxn modelId="{02045E59-B183-4D3A-85D6-5A744CC1E9FD}" type="presOf" srcId="{2CD9CF6B-6AEA-451D-9EDC-2255C8990CD3}" destId="{BAF868B6-9A25-445E-892C-7B1BB7A026C8}" srcOrd="0" destOrd="0" presId="urn:microsoft.com/office/officeart/2018/layout/CircleProcess"/>
    <dgm:cxn modelId="{9217397C-27BD-4215-A9ED-3F37FE2F07A1}" srcId="{36ABE9AD-9B26-4D90-BAA6-BCF428F62EB0}" destId="{2CD9CF6B-6AEA-451D-9EDC-2255C8990CD3}" srcOrd="2" destOrd="0" parTransId="{A7F6E27E-C6DA-4A25-9155-6031DB0AFFB0}" sibTransId="{C5760386-4445-422B-A38B-EBB804FB25DC}"/>
    <dgm:cxn modelId="{FD68308A-C196-4F8B-B51F-6B3D2D47337C}" type="presOf" srcId="{AF416550-293E-491F-93CA-507A6B8F7587}" destId="{27F999C9-4B1D-40F1-B15F-A3204408DAA8}" srcOrd="1" destOrd="0" presId="urn:microsoft.com/office/officeart/2018/layout/CircleProcess"/>
    <dgm:cxn modelId="{1ED3D7AD-E23C-4445-9E0F-50F0CA7813D1}" srcId="{36ABE9AD-9B26-4D90-BAA6-BCF428F62EB0}" destId="{AF416550-293E-491F-93CA-507A6B8F7587}" srcOrd="3" destOrd="0" parTransId="{1450A772-3D54-4ACC-BF9F-16E3F684B75F}" sibTransId="{63912C26-4443-43F2-AD26-AF8274CCC61C}"/>
    <dgm:cxn modelId="{D9DE45B2-A1A5-4146-BEB7-0CFFE55DB606}" srcId="{36ABE9AD-9B26-4D90-BAA6-BCF428F62EB0}" destId="{9A280582-2FAF-4435-B768-084ADFB58337}" srcOrd="4" destOrd="0" parTransId="{863C93FC-24C6-4FF2-ACEC-66134B0A37E0}" sibTransId="{37590A18-10F9-4EB4-B459-30A4BE6D419A}"/>
    <dgm:cxn modelId="{656F81B5-FBC2-48EF-B56C-5F54991569E1}" type="presOf" srcId="{A7A050F9-7752-44A2-B63E-CA62F11FABE2}" destId="{C38BB329-6506-4B05-B79E-011B02EE100A}" srcOrd="1" destOrd="0" presId="urn:microsoft.com/office/officeart/2018/layout/CircleProcess"/>
    <dgm:cxn modelId="{C69FD0B9-1535-4D11-A636-EAF64107154C}" type="presOf" srcId="{9A280582-2FAF-4435-B768-084ADFB58337}" destId="{3AB82FBC-ADA9-4509-BF9C-2DB262695EAC}" srcOrd="0" destOrd="0" presId="urn:microsoft.com/office/officeart/2018/layout/CircleProcess"/>
    <dgm:cxn modelId="{2EE6B2C0-B1CE-4031-AC2A-2BB12AE254FF}" type="presOf" srcId="{DDFDB357-BDEA-48A0-9363-162AEFD96B1F}" destId="{47070257-6D86-4EF5-8990-866DFB1460C2}" srcOrd="0" destOrd="0" presId="urn:microsoft.com/office/officeart/2018/layout/CircleProcess"/>
    <dgm:cxn modelId="{3661FBC4-DB4D-44E3-9E91-B1EC91B009FD}" srcId="{36ABE9AD-9B26-4D90-BAA6-BCF428F62EB0}" destId="{DDFDB357-BDEA-48A0-9363-162AEFD96B1F}" srcOrd="1" destOrd="0" parTransId="{1106EDD4-0DF9-4786-91F5-2E88AAF704B5}" sibTransId="{466285AF-0315-48C1-8C25-0144235D8B5E}"/>
    <dgm:cxn modelId="{357A37DE-9D4D-45CE-AD56-0C22AF507D97}" type="presOf" srcId="{36ABE9AD-9B26-4D90-BAA6-BCF428F62EB0}" destId="{C6791372-C687-4E62-8B53-C8060B8045BF}" srcOrd="0" destOrd="0" presId="urn:microsoft.com/office/officeart/2018/layout/CircleProcess"/>
    <dgm:cxn modelId="{3AFC90EE-8FD0-4122-AD21-1FE5D0B9D12A}" srcId="{36ABE9AD-9B26-4D90-BAA6-BCF428F62EB0}" destId="{A7A050F9-7752-44A2-B63E-CA62F11FABE2}" srcOrd="0" destOrd="0" parTransId="{551C4B50-7F39-464D-8C56-F64C0B7F9ADC}" sibTransId="{425FC25A-4D0E-45CA-98AE-36AEAB6AC440}"/>
    <dgm:cxn modelId="{692DDF62-6E9F-4BAB-A7DC-49DB54B03212}" type="presParOf" srcId="{C6791372-C687-4E62-8B53-C8060B8045BF}" destId="{1C3785F3-40B4-4BEF-B22F-B3A79338F3C9}" srcOrd="0" destOrd="0" presId="urn:microsoft.com/office/officeart/2018/layout/CircleProcess"/>
    <dgm:cxn modelId="{64200F62-0312-4B54-9D66-D147A94AFAEC}" type="presParOf" srcId="{1C3785F3-40B4-4BEF-B22F-B3A79338F3C9}" destId="{C1FEFB91-2BD4-4999-81C1-D76DB5B0E066}" srcOrd="0" destOrd="0" presId="urn:microsoft.com/office/officeart/2018/layout/CircleProcess"/>
    <dgm:cxn modelId="{DAAD0EEF-2086-48B5-8F25-8C57ED7EF88F}" type="presParOf" srcId="{C6791372-C687-4E62-8B53-C8060B8045BF}" destId="{58D20CCD-4BFC-4B5E-B92B-47056DE16344}" srcOrd="1" destOrd="0" presId="urn:microsoft.com/office/officeart/2018/layout/CircleProcess"/>
    <dgm:cxn modelId="{DD49F795-B33D-49F2-AB15-987109187F06}" type="presParOf" srcId="{58D20CCD-4BFC-4B5E-B92B-47056DE16344}" destId="{3AB82FBC-ADA9-4509-BF9C-2DB262695EAC}" srcOrd="0" destOrd="0" presId="urn:microsoft.com/office/officeart/2018/layout/CircleProcess"/>
    <dgm:cxn modelId="{504C93ED-F520-42FB-A97C-70FA3757FE9C}" type="presParOf" srcId="{C6791372-C687-4E62-8B53-C8060B8045BF}" destId="{DB5CFC1A-E3C1-41D7-B794-89D07EA98A4A}" srcOrd="2" destOrd="0" presId="urn:microsoft.com/office/officeart/2018/layout/CircleProcess"/>
    <dgm:cxn modelId="{D42A7985-A2E5-4A76-A8BD-5A38F6835047}" type="presParOf" srcId="{C6791372-C687-4E62-8B53-C8060B8045BF}" destId="{A1BC539B-8A29-4DB5-9E39-CE6E769EA509}" srcOrd="3" destOrd="0" presId="urn:microsoft.com/office/officeart/2018/layout/CircleProcess"/>
    <dgm:cxn modelId="{F6EC64B8-A649-46B6-9BCB-6522BD463262}" type="presParOf" srcId="{A1BC539B-8A29-4DB5-9E39-CE6E769EA509}" destId="{E4E1DD75-D8BB-4F0F-8F1B-0A31AAE547AC}" srcOrd="0" destOrd="0" presId="urn:microsoft.com/office/officeart/2018/layout/CircleProcess"/>
    <dgm:cxn modelId="{DCAB62D8-9376-44D3-9815-F183FB010B5F}" type="presParOf" srcId="{C6791372-C687-4E62-8B53-C8060B8045BF}" destId="{A8C129A8-0CC2-4C41-9816-60AA28937311}" srcOrd="4" destOrd="0" presId="urn:microsoft.com/office/officeart/2018/layout/CircleProcess"/>
    <dgm:cxn modelId="{7362DCEF-E5A6-4F56-9008-A944C40782B0}" type="presParOf" srcId="{A8C129A8-0CC2-4C41-9816-60AA28937311}" destId="{11A0F6A4-7F06-47A8-9A4B-B873AD04A401}" srcOrd="0" destOrd="0" presId="urn:microsoft.com/office/officeart/2018/layout/CircleProcess"/>
    <dgm:cxn modelId="{D0AFC743-E4C9-4418-BD50-F0AD838B4CCA}" type="presParOf" srcId="{C6791372-C687-4E62-8B53-C8060B8045BF}" destId="{27F999C9-4B1D-40F1-B15F-A3204408DAA8}" srcOrd="5" destOrd="0" presId="urn:microsoft.com/office/officeart/2018/layout/CircleProcess"/>
    <dgm:cxn modelId="{5D1BE3E1-FF67-45A7-9BAA-D594C9012F40}" type="presParOf" srcId="{C6791372-C687-4E62-8B53-C8060B8045BF}" destId="{09863677-794A-42D7-97BC-C65587FC347F}" srcOrd="6" destOrd="0" presId="urn:microsoft.com/office/officeart/2018/layout/CircleProcess"/>
    <dgm:cxn modelId="{C561D51A-4615-40CD-8B6A-BB5754209B35}" type="presParOf" srcId="{09863677-794A-42D7-97BC-C65587FC347F}" destId="{A53201E5-EAF0-4792-85B8-F8639F6DE329}" srcOrd="0" destOrd="0" presId="urn:microsoft.com/office/officeart/2018/layout/CircleProcess"/>
    <dgm:cxn modelId="{DACE9F91-F770-43E1-86B4-C6693AFC8F87}" type="presParOf" srcId="{C6791372-C687-4E62-8B53-C8060B8045BF}" destId="{F0F362EF-234A-4713-A018-E7E61A05F247}" srcOrd="7" destOrd="0" presId="urn:microsoft.com/office/officeart/2018/layout/CircleProcess"/>
    <dgm:cxn modelId="{55F4291E-3238-4890-8EC9-F1691E0AD916}" type="presParOf" srcId="{F0F362EF-234A-4713-A018-E7E61A05F247}" destId="{BAF868B6-9A25-445E-892C-7B1BB7A026C8}" srcOrd="0" destOrd="0" presId="urn:microsoft.com/office/officeart/2018/layout/CircleProcess"/>
    <dgm:cxn modelId="{09996FAA-3466-4FFA-A454-96D6461E2AD4}" type="presParOf" srcId="{C6791372-C687-4E62-8B53-C8060B8045BF}" destId="{C41DD071-B496-49A8-BEA9-07B768AF0B77}" srcOrd="8" destOrd="0" presId="urn:microsoft.com/office/officeart/2018/layout/CircleProcess"/>
    <dgm:cxn modelId="{0C71A478-5909-4491-BF9A-FF240296AA05}" type="presParOf" srcId="{C6791372-C687-4E62-8B53-C8060B8045BF}" destId="{ECBD323C-F195-4D0F-8B90-429FBCDBFE71}" srcOrd="9" destOrd="0" presId="urn:microsoft.com/office/officeart/2018/layout/CircleProcess"/>
    <dgm:cxn modelId="{9051AA13-8407-458E-AC78-5E468345B26A}" type="presParOf" srcId="{ECBD323C-F195-4D0F-8B90-429FBCDBFE71}" destId="{B84FC679-E9CC-4331-8D2B-0DE4DA36F990}" srcOrd="0" destOrd="0" presId="urn:microsoft.com/office/officeart/2018/layout/CircleProcess"/>
    <dgm:cxn modelId="{2BFF3639-23A8-4CF9-9001-C19E0534F317}" type="presParOf" srcId="{C6791372-C687-4E62-8B53-C8060B8045BF}" destId="{F49513F2-B5B5-4D7E-9976-A32F3A304F92}" srcOrd="10" destOrd="0" presId="urn:microsoft.com/office/officeart/2018/layout/CircleProcess"/>
    <dgm:cxn modelId="{EA9423B5-909F-4F32-8176-A33AD7859F85}" type="presParOf" srcId="{F49513F2-B5B5-4D7E-9976-A32F3A304F92}" destId="{47070257-6D86-4EF5-8990-866DFB1460C2}" srcOrd="0" destOrd="0" presId="urn:microsoft.com/office/officeart/2018/layout/CircleProcess"/>
    <dgm:cxn modelId="{474E3106-610D-49A8-A3FE-05A350D4046F}" type="presParOf" srcId="{C6791372-C687-4E62-8B53-C8060B8045BF}" destId="{7BAC86CB-6CCC-4566-BBD9-6F1E47D8EF6A}" srcOrd="11" destOrd="0" presId="urn:microsoft.com/office/officeart/2018/layout/CircleProcess"/>
    <dgm:cxn modelId="{5689FE14-91A1-47C9-B080-36DE1BB4FEC3}" type="presParOf" srcId="{C6791372-C687-4E62-8B53-C8060B8045BF}" destId="{BE54CCC5-A34A-4336-B6B2-C53C6117BC7D}" srcOrd="12" destOrd="0" presId="urn:microsoft.com/office/officeart/2018/layout/CircleProcess"/>
    <dgm:cxn modelId="{309633EA-313A-4825-815B-9B48DDA7330D}" type="presParOf" srcId="{BE54CCC5-A34A-4336-B6B2-C53C6117BC7D}" destId="{9C85E20C-38D9-4F87-93C8-0E0226BE6268}" srcOrd="0" destOrd="0" presId="urn:microsoft.com/office/officeart/2018/layout/CircleProcess"/>
    <dgm:cxn modelId="{98845257-CBC5-450B-BCB5-658F8A5793CA}" type="presParOf" srcId="{C6791372-C687-4E62-8B53-C8060B8045BF}" destId="{46A59A52-16CE-4A7E-A36A-89C880D65475}" srcOrd="13" destOrd="0" presId="urn:microsoft.com/office/officeart/2018/layout/CircleProcess"/>
    <dgm:cxn modelId="{7B2B45CF-3152-4BE6-99F6-5E9250048999}" type="presParOf" srcId="{46A59A52-16CE-4A7E-A36A-89C880D65475}" destId="{BC5F47DB-4243-49FA-8944-B43C65F170CB}" srcOrd="0" destOrd="0" presId="urn:microsoft.com/office/officeart/2018/layout/CircleProcess"/>
    <dgm:cxn modelId="{3FD5FE69-4C84-4A5D-8ED4-39E8F8638285}" type="presParOf" srcId="{C6791372-C687-4E62-8B53-C8060B8045BF}" destId="{C38BB329-6506-4B05-B79E-011B02EE100A}" srcOrd="14" destOrd="0" presId="urn:microsoft.com/office/officeart/2018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FEFB91-2BD4-4999-81C1-D76DB5B0E066}">
      <dsp:nvSpPr>
        <dsp:cNvPr id="0" name=""/>
        <dsp:cNvSpPr/>
      </dsp:nvSpPr>
      <dsp:spPr>
        <a:xfrm>
          <a:off x="7809759" y="1502077"/>
          <a:ext cx="1780751" cy="17810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B82FBC-ADA9-4509-BF9C-2DB262695EAC}">
      <dsp:nvSpPr>
        <dsp:cNvPr id="0" name=""/>
        <dsp:cNvSpPr/>
      </dsp:nvSpPr>
      <dsp:spPr>
        <a:xfrm>
          <a:off x="7868517" y="1561456"/>
          <a:ext cx="1662287" cy="1662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teacher rooms are located close by to allow for plenty of supervision.       </a:t>
          </a:r>
          <a:endParaRPr lang="en-US" sz="1300" kern="1200"/>
        </a:p>
      </dsp:txBody>
      <dsp:txXfrm>
        <a:off x="8106393" y="1798970"/>
        <a:ext cx="1187483" cy="1187258"/>
      </dsp:txXfrm>
    </dsp:sp>
    <dsp:sp modelId="{E4E1DD75-D8BB-4F0F-8F1B-0A31AAE547AC}">
      <dsp:nvSpPr>
        <dsp:cNvPr id="0" name=""/>
        <dsp:cNvSpPr/>
      </dsp:nvSpPr>
      <dsp:spPr>
        <a:xfrm rot="2700000">
          <a:off x="5968456" y="1502169"/>
          <a:ext cx="1780546" cy="1780546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0F6A4-7F06-47A8-9A4B-B873AD04A401}">
      <dsp:nvSpPr>
        <dsp:cNvPr id="0" name=""/>
        <dsp:cNvSpPr/>
      </dsp:nvSpPr>
      <dsp:spPr>
        <a:xfrm>
          <a:off x="6029007" y="1561456"/>
          <a:ext cx="1662287" cy="1662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gender separated areas with separate showers and toilet facilities</a:t>
          </a:r>
          <a:endParaRPr lang="en-US" sz="1300" kern="1200" dirty="0"/>
        </a:p>
      </dsp:txBody>
      <dsp:txXfrm>
        <a:off x="6265935" y="1798970"/>
        <a:ext cx="1187483" cy="1187258"/>
      </dsp:txXfrm>
    </dsp:sp>
    <dsp:sp modelId="{A53201E5-EAF0-4792-85B8-F8639F6DE329}">
      <dsp:nvSpPr>
        <dsp:cNvPr id="0" name=""/>
        <dsp:cNvSpPr/>
      </dsp:nvSpPr>
      <dsp:spPr>
        <a:xfrm rot="2700000">
          <a:off x="4128946" y="1502169"/>
          <a:ext cx="1780546" cy="1780546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F868B6-9A25-445E-892C-7B1BB7A026C8}">
      <dsp:nvSpPr>
        <dsp:cNvPr id="0" name=""/>
        <dsp:cNvSpPr/>
      </dsp:nvSpPr>
      <dsp:spPr>
        <a:xfrm>
          <a:off x="4188549" y="1561456"/>
          <a:ext cx="1662287" cy="1662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secure and comfortable with  key code access and all bedding is provided</a:t>
          </a:r>
          <a:endParaRPr lang="en-US" sz="1300" kern="1200"/>
        </a:p>
      </dsp:txBody>
      <dsp:txXfrm>
        <a:off x="4425477" y="1798970"/>
        <a:ext cx="1187483" cy="1187258"/>
      </dsp:txXfrm>
    </dsp:sp>
    <dsp:sp modelId="{B84FC679-E9CC-4331-8D2B-0DE4DA36F990}">
      <dsp:nvSpPr>
        <dsp:cNvPr id="0" name=""/>
        <dsp:cNvSpPr/>
      </dsp:nvSpPr>
      <dsp:spPr>
        <a:xfrm rot="2700000">
          <a:off x="2288488" y="1502169"/>
          <a:ext cx="1780546" cy="1780546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070257-6D86-4EF5-8990-866DFB1460C2}">
      <dsp:nvSpPr>
        <dsp:cNvPr id="0" name=""/>
        <dsp:cNvSpPr/>
      </dsp:nvSpPr>
      <dsp:spPr>
        <a:xfrm>
          <a:off x="2348091" y="1561456"/>
          <a:ext cx="1662287" cy="1662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bathroom facilities and a daily housekeeping check</a:t>
          </a:r>
          <a:endParaRPr lang="en-US" sz="1300" kern="1200"/>
        </a:p>
      </dsp:txBody>
      <dsp:txXfrm>
        <a:off x="2585967" y="1798970"/>
        <a:ext cx="1187483" cy="1187258"/>
      </dsp:txXfrm>
    </dsp:sp>
    <dsp:sp modelId="{9C85E20C-38D9-4F87-93C8-0E0226BE6268}">
      <dsp:nvSpPr>
        <dsp:cNvPr id="0" name=""/>
        <dsp:cNvSpPr/>
      </dsp:nvSpPr>
      <dsp:spPr>
        <a:xfrm rot="2700000">
          <a:off x="448030" y="1502169"/>
          <a:ext cx="1780546" cy="1780546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5F47DB-4243-49FA-8944-B43C65F170CB}">
      <dsp:nvSpPr>
        <dsp:cNvPr id="0" name=""/>
        <dsp:cNvSpPr/>
      </dsp:nvSpPr>
      <dsp:spPr>
        <a:xfrm>
          <a:off x="507633" y="1561456"/>
          <a:ext cx="1662287" cy="16622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welcoming rooms in comfortable dormitory style accommodation</a:t>
          </a:r>
          <a:endParaRPr lang="en-US" sz="1300" kern="1200"/>
        </a:p>
      </dsp:txBody>
      <dsp:txXfrm>
        <a:off x="745509" y="1798970"/>
        <a:ext cx="1187483" cy="11872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node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fgAcc0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058758-C576-4C01-B16D-3BCBC1F3AC3E}" type="datetimeFigureOut">
              <a:rPr lang="en-GB" smtClean="0"/>
              <a:t>12/07/2023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1FCC00-0CA3-4529-A373-B501E2D005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97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861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Lunch is provided on Weds so no need for packed lunches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7338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Centre is around 2 hours away – just on from Wolverhampton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 picturesque centre – secure, overlooks the countryside and has plenty of space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All the activities on the trip are land-based as there isn’t a water facility there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/>
              <a:t>Adventure apparatus including zipwire and abseiling, archery, bushcraft and low ropes course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/>
              <a:t>Flexible indoor space for all-weather activities including problem solving and team challenges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65486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Map of the site – everything is within easy reach (accommodation, sports hall, outdoor apparatus)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Children will be supervised by adults at all times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65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Choose to organise the residential at the start of year 6 to promote independence, help them build relationships with their peers and their teachers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Opportunity to develop team work skills and build their confidence, in preparation for the next stage of their education, looking after each other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4E4E5C"/>
                </a:solidFill>
                <a:latin typeface="Arial"/>
                <a:cs typeface="Arial"/>
              </a:rPr>
              <a:t>Positive start to the year – making great memories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Might be the first time away from home for some of the children – 2 nights away is the perfect amount of time to develop that independence but have the reassurance of being home fairly soon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54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https://www.youtube.com/watch?v=X7nRAj3ItzI</a:t>
            </a:r>
          </a:p>
          <a:p>
            <a:endParaRPr lang="en-GB" dirty="0"/>
          </a:p>
          <a:p>
            <a:r>
              <a:rPr lang="en-GB" dirty="0"/>
              <a:t>Gives an insight to the kinds of activities the Kingswood residential offers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2102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Children will take part in many activities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7541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Although the children won’t have their own mobile phones, we have a school phone for any contact that is needed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Updating the school blog with photos and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217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Kit list has been distributed – guidance of what to bring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795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4948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Medication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Involvement – disabilities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Staff available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Bedtimes/waking up times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Sweets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Confirmation letter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61FCC00-0CA3-4529-A373-B501E2D0052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001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321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04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5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0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638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540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63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7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38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163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5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BB5466-5407-634A-BF17-A6ADCAE9FA31}" type="datetimeFigureOut">
              <a:rPr lang="en-US" smtClean="0"/>
              <a:t>7/12/2023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5CCE5-2890-8A43-929E-7E37EF1CC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464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X7nRAj3ItzI?feature=oembed" TargetMode="Externa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hyperlink" Target="https://youtu.be/obALIu3oLb0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W_Parents Eve_Presentation_V2 p1-2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30502" y="5571678"/>
            <a:ext cx="7319088" cy="923330"/>
          </a:xfrm>
          <a:prstGeom prst="rect">
            <a:avLst/>
          </a:prstGeom>
          <a:solidFill>
            <a:srgbClr val="00B0F0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Staffordshire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Year 6 residential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Arial"/>
                <a:cs typeface="Arial"/>
              </a:rPr>
              <a:t>Wednesday 27th – Friday 29th September 2023</a:t>
            </a:r>
          </a:p>
        </p:txBody>
      </p:sp>
    </p:spTree>
    <p:extLst>
      <p:ext uri="{BB962C8B-B14F-4D97-AF65-F5344CB8AC3E}">
        <p14:creationId xmlns:p14="http://schemas.microsoft.com/office/powerpoint/2010/main" val="904659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KW_Parents Eve_Presentation_V2 p1-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16008" y="1448949"/>
            <a:ext cx="4187462" cy="31803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– Key details</a:t>
            </a: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- An introduction to </a:t>
            </a:r>
            <a:r>
              <a:rPr lang="en-US" sz="2000" dirty="0" err="1">
                <a:solidFill>
                  <a:schemeClr val="bg1"/>
                </a:solidFill>
                <a:latin typeface="Arial"/>
                <a:cs typeface="Arial"/>
              </a:rPr>
              <a:t>Kingswood</a:t>
            </a: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– Benefits of Outdoor Learning</a:t>
            </a: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– Sleeping and Eating</a:t>
            </a: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– What to Expect</a:t>
            </a: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– Safety and Wellbeing</a:t>
            </a:r>
          </a:p>
          <a:p>
            <a:pPr>
              <a:spcAft>
                <a:spcPts val="800"/>
              </a:spcAft>
            </a:pPr>
            <a:r>
              <a:rPr lang="en-US" sz="2000" dirty="0">
                <a:solidFill>
                  <a:schemeClr val="bg1"/>
                </a:solidFill>
                <a:latin typeface="Arial"/>
                <a:cs typeface="Arial"/>
              </a:rPr>
              <a:t>- What To Bring</a:t>
            </a:r>
          </a:p>
          <a:p>
            <a:pPr>
              <a:spcAft>
                <a:spcPts val="800"/>
              </a:spcAft>
            </a:pP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6182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A0CF04-6CD3-4661-7690-CCB1B2A6974A}"/>
              </a:ext>
            </a:extLst>
          </p:cNvPr>
          <p:cNvSpPr txBox="1"/>
          <p:nvPr/>
        </p:nvSpPr>
        <p:spPr>
          <a:xfrm>
            <a:off x="160020" y="217170"/>
            <a:ext cx="8629606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When is the trip?</a:t>
            </a:r>
          </a:p>
          <a:p>
            <a:endParaRPr lang="en-GB" sz="2400" dirty="0"/>
          </a:p>
          <a:p>
            <a:r>
              <a:rPr lang="en-GB" sz="2400" dirty="0"/>
              <a:t>Wednesday 27</a:t>
            </a:r>
            <a:r>
              <a:rPr lang="en-GB" sz="2400" baseline="30000" dirty="0"/>
              <a:t>th</a:t>
            </a:r>
            <a:r>
              <a:rPr lang="en-GB" sz="2400" dirty="0"/>
              <a:t> September – Friday 29</a:t>
            </a:r>
            <a:r>
              <a:rPr lang="en-GB" sz="2400" baseline="30000" dirty="0"/>
              <a:t>th</a:t>
            </a:r>
            <a:r>
              <a:rPr lang="en-GB" sz="2400" dirty="0"/>
              <a:t> September 2023 (2 nights)</a:t>
            </a:r>
          </a:p>
          <a:p>
            <a:endParaRPr lang="en-GB" sz="2400" dirty="0"/>
          </a:p>
          <a:p>
            <a:r>
              <a:rPr lang="en-GB" sz="2400" b="1" dirty="0"/>
              <a:t>Where is it?</a:t>
            </a:r>
          </a:p>
          <a:p>
            <a:endParaRPr lang="en-GB" sz="2400" b="1" dirty="0"/>
          </a:p>
          <a:p>
            <a:r>
              <a:rPr lang="en-GB" sz="2400" dirty="0"/>
              <a:t>Kingswood Centre in Staffordshire</a:t>
            </a:r>
          </a:p>
          <a:p>
            <a:endParaRPr lang="en-GB" sz="2400" dirty="0"/>
          </a:p>
          <a:p>
            <a:r>
              <a:rPr lang="en-GB" sz="2400" b="1" dirty="0"/>
              <a:t>How are we getting there?</a:t>
            </a:r>
          </a:p>
          <a:p>
            <a:endParaRPr lang="en-GB" sz="2400" dirty="0"/>
          </a:p>
          <a:p>
            <a:r>
              <a:rPr lang="en-GB" sz="2400" dirty="0"/>
              <a:t>By coach – takes approximately 2 hours</a:t>
            </a:r>
          </a:p>
          <a:p>
            <a:r>
              <a:rPr lang="en-GB" sz="2400" dirty="0"/>
              <a:t>Coach leaves 8.30am on Wednesday 27</a:t>
            </a:r>
            <a:r>
              <a:rPr lang="en-GB" sz="2400" baseline="30000" dirty="0"/>
              <a:t>th</a:t>
            </a:r>
            <a:endParaRPr lang="en-GB" sz="2400" dirty="0"/>
          </a:p>
          <a:p>
            <a:r>
              <a:rPr lang="en-GB" sz="2400" dirty="0"/>
              <a:t>Returns 3.15pm on Friday 29</a:t>
            </a:r>
            <a:r>
              <a:rPr lang="en-GB" sz="2400" baseline="30000" dirty="0"/>
              <a:t>th</a:t>
            </a:r>
            <a:r>
              <a:rPr lang="en-GB" sz="2400" dirty="0"/>
              <a:t> </a:t>
            </a:r>
          </a:p>
          <a:p>
            <a:endParaRPr lang="en-GB" sz="2400" dirty="0"/>
          </a:p>
          <a:p>
            <a:r>
              <a:rPr lang="en-GB" sz="2400" b="1" dirty="0"/>
              <a:t>Attendees</a:t>
            </a:r>
          </a:p>
          <a:p>
            <a:endParaRPr lang="en-GB" sz="2400" dirty="0"/>
          </a:p>
          <a:p>
            <a:r>
              <a:rPr lang="en-GB" sz="2400" dirty="0"/>
              <a:t>Miss Hearne – Trip leader			Mr Taylor</a:t>
            </a:r>
          </a:p>
          <a:p>
            <a:r>
              <a:rPr lang="en-GB" sz="2400" dirty="0"/>
              <a:t>Mrs Newman 						+ 1 support staff member</a:t>
            </a:r>
          </a:p>
        </p:txBody>
      </p:sp>
      <p:pic>
        <p:nvPicPr>
          <p:cNvPr id="3074" name="Picture 2" descr="Staffordshire | Outdoor Education | Kingswood">
            <a:extLst>
              <a:ext uri="{FF2B5EF4-FFF2-40B4-BE49-F238E27FC236}">
                <a16:creationId xmlns:a16="http://schemas.microsoft.com/office/drawing/2014/main" id="{A005C14D-215D-27FB-6AC6-D405E370C6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508" y="202596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637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ed icon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630" y="3893133"/>
            <a:ext cx="456255" cy="504056"/>
          </a:xfrm>
          <a:prstGeom prst="rect">
            <a:avLst/>
          </a:prstGeom>
        </p:spPr>
      </p:pic>
      <p:pic>
        <p:nvPicPr>
          <p:cNvPr id="1028" name="Picture 4" descr="Staffordshire | Outdoor Education | Kingswood">
            <a:extLst>
              <a:ext uri="{FF2B5EF4-FFF2-40B4-BE49-F238E27FC236}">
                <a16:creationId xmlns:a16="http://schemas.microsoft.com/office/drawing/2014/main" id="{7A189B41-FD30-9ACC-E0B9-BB28B5AE4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3245" y="0"/>
            <a:ext cx="93872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A6FB274-F07A-FDD7-6EBB-7B33080A9CC3}"/>
              </a:ext>
            </a:extLst>
          </p:cNvPr>
          <p:cNvSpPr txBox="1"/>
          <p:nvPr/>
        </p:nvSpPr>
        <p:spPr>
          <a:xfrm>
            <a:off x="84118" y="192241"/>
            <a:ext cx="8732520" cy="22467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b="1" dirty="0"/>
              <a:t>Staffordshire Centre - introduction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Approximately 2 hours away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Picturesque centre overlooking the countryside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Adventure apparatus including zipwire and abseiling, archery, bushcraft and low ropes course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Flexible indoor space for all-weather activities including problem solving and team challenges</a:t>
            </a:r>
          </a:p>
        </p:txBody>
      </p:sp>
    </p:spTree>
    <p:extLst>
      <p:ext uri="{BB962C8B-B14F-4D97-AF65-F5344CB8AC3E}">
        <p14:creationId xmlns:p14="http://schemas.microsoft.com/office/powerpoint/2010/main" val="1532775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TAFFS AMEND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375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MENDY AMENDS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139495" y="1679077"/>
            <a:ext cx="3128267" cy="171316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noAutofit/>
          </a:bodyPr>
          <a:lstStyle/>
          <a:p>
            <a:pPr marL="180000" indent="-180000">
              <a:spcAft>
                <a:spcPts val="600"/>
              </a:spcAft>
              <a:buFont typeface="Lucida Grande"/>
              <a:buChar char="–"/>
            </a:pPr>
            <a:r>
              <a:rPr lang="en-US" sz="1400" dirty="0">
                <a:solidFill>
                  <a:srgbClr val="4E4E5C"/>
                </a:solidFill>
                <a:latin typeface="Arial"/>
                <a:cs typeface="Arial"/>
              </a:rPr>
              <a:t>Promotes independence</a:t>
            </a:r>
          </a:p>
          <a:p>
            <a:pPr marL="180000" indent="-180000">
              <a:spcAft>
                <a:spcPts val="600"/>
              </a:spcAft>
              <a:buFont typeface="Lucida Grande"/>
              <a:buChar char="–"/>
            </a:pPr>
            <a:r>
              <a:rPr lang="en-US" sz="1400" dirty="0">
                <a:solidFill>
                  <a:srgbClr val="4E4E5C"/>
                </a:solidFill>
                <a:latin typeface="Arial"/>
                <a:cs typeface="Arial"/>
              </a:rPr>
              <a:t>Encourages respect for other students and teachers.</a:t>
            </a:r>
          </a:p>
          <a:p>
            <a:pPr marL="180000" indent="-180000">
              <a:spcAft>
                <a:spcPts val="600"/>
              </a:spcAft>
              <a:buFont typeface="Lucida Grande"/>
              <a:buChar char="–"/>
            </a:pPr>
            <a:r>
              <a:rPr lang="en-US" sz="1400" dirty="0">
                <a:solidFill>
                  <a:srgbClr val="4E4E5C"/>
                </a:solidFill>
                <a:latin typeface="Arial"/>
                <a:cs typeface="Arial"/>
              </a:rPr>
              <a:t>Helps them prepare for the next stage of their education</a:t>
            </a:r>
          </a:p>
          <a:p>
            <a:pPr marL="180000" indent="-180000">
              <a:spcAft>
                <a:spcPts val="600"/>
              </a:spcAft>
              <a:buFont typeface="Lucida Grande"/>
              <a:buChar char="–"/>
            </a:pPr>
            <a:r>
              <a:rPr lang="en-US" sz="1400" dirty="0">
                <a:solidFill>
                  <a:srgbClr val="4E4E5C"/>
                </a:solidFill>
                <a:latin typeface="Arial"/>
                <a:cs typeface="Arial"/>
              </a:rPr>
              <a:t>Positive start to the year – making great memories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DA487D-ED53-57F2-90D1-E36BBF7A27CD}"/>
              </a:ext>
            </a:extLst>
          </p:cNvPr>
          <p:cNvSpPr txBox="1"/>
          <p:nvPr/>
        </p:nvSpPr>
        <p:spPr>
          <a:xfrm>
            <a:off x="91440" y="9644"/>
            <a:ext cx="2829814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Benefits of outdoor learning</a:t>
            </a:r>
          </a:p>
        </p:txBody>
      </p:sp>
    </p:spTree>
    <p:extLst>
      <p:ext uri="{BB962C8B-B14F-4D97-AF65-F5344CB8AC3E}">
        <p14:creationId xmlns:p14="http://schemas.microsoft.com/office/powerpoint/2010/main" val="4104928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KW_Parents Eve_Presentation_V2.pd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3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62569" y="5649413"/>
            <a:ext cx="501166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500" baseline="30000" dirty="0">
                <a:solidFill>
                  <a:srgbClr val="FFFFFF"/>
                </a:solidFill>
              </a:rPr>
              <a:t>https://</a:t>
            </a:r>
            <a:r>
              <a:rPr lang="en-GB" sz="1500" baseline="30000" dirty="0" err="1">
                <a:solidFill>
                  <a:srgbClr val="FFFFFF"/>
                </a:solidFill>
              </a:rPr>
              <a:t>www.youtube.com</a:t>
            </a:r>
            <a:r>
              <a:rPr lang="en-GB" sz="1500" baseline="30000" dirty="0">
                <a:solidFill>
                  <a:srgbClr val="FFFFFF"/>
                </a:solidFill>
              </a:rPr>
              <a:t>/channel/UCy0___ghMVMWC_5THw2iogg</a:t>
            </a:r>
          </a:p>
        </p:txBody>
      </p:sp>
      <p:pic>
        <p:nvPicPr>
          <p:cNvPr id="2" name="Online Media 1" title="Inspiring Learning experiences at Kingswood">
            <a:hlinkClick r:id="" action="ppaction://media"/>
            <a:extLst>
              <a:ext uri="{FF2B5EF4-FFF2-40B4-BE49-F238E27FC236}">
                <a16:creationId xmlns:a16="http://schemas.microsoft.com/office/drawing/2014/main" id="{475E6FD8-B985-F319-214C-8781CC75915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6"/>
          <a:stretch>
            <a:fillRect/>
          </a:stretch>
        </p:blipFill>
        <p:spPr>
          <a:xfrm>
            <a:off x="178032" y="1201007"/>
            <a:ext cx="8596270" cy="4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96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rchery | Our Activities | Kingswood Outdoor Education">
            <a:extLst>
              <a:ext uri="{FF2B5EF4-FFF2-40B4-BE49-F238E27FC236}">
                <a16:creationId xmlns:a16="http://schemas.microsoft.com/office/drawing/2014/main" id="{744FB7ED-715E-9582-CE8A-FFFB2D207E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" y="144780"/>
            <a:ext cx="3072384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74603A-B458-B8F1-04F9-A1E1938BD1AC}"/>
              </a:ext>
            </a:extLst>
          </p:cNvPr>
          <p:cNvSpPr txBox="1"/>
          <p:nvPr/>
        </p:nvSpPr>
        <p:spPr>
          <a:xfrm>
            <a:off x="1295865" y="2638544"/>
            <a:ext cx="914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Archery</a:t>
            </a:r>
          </a:p>
        </p:txBody>
      </p:sp>
      <p:pic>
        <p:nvPicPr>
          <p:cNvPr id="2052" name="Picture 4" descr="British Orienteering">
            <a:extLst>
              <a:ext uri="{FF2B5EF4-FFF2-40B4-BE49-F238E27FC236}">
                <a16:creationId xmlns:a16="http://schemas.microsoft.com/office/drawing/2014/main" id="{8DC53951-E206-0B09-9D36-792EA7919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098" y="144780"/>
            <a:ext cx="2340292" cy="330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3894230-24DB-352E-E5EF-81EA5DEDC65D}"/>
              </a:ext>
            </a:extLst>
          </p:cNvPr>
          <p:cNvSpPr txBox="1"/>
          <p:nvPr/>
        </p:nvSpPr>
        <p:spPr>
          <a:xfrm>
            <a:off x="7126034" y="3429000"/>
            <a:ext cx="1374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Orienteering</a:t>
            </a:r>
          </a:p>
        </p:txBody>
      </p:sp>
      <p:pic>
        <p:nvPicPr>
          <p:cNvPr id="2054" name="Picture 6" descr="Zipwire | Our Activities | Kingswood Outdoor Education">
            <a:extLst>
              <a:ext uri="{FF2B5EF4-FFF2-40B4-BE49-F238E27FC236}">
                <a16:creationId xmlns:a16="http://schemas.microsoft.com/office/drawing/2014/main" id="{81CC74CC-63CB-9812-DB26-E2369B97D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674" y="3277553"/>
            <a:ext cx="3476816" cy="2313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E14CE81-74D7-C8B0-97A7-303571544541}"/>
              </a:ext>
            </a:extLst>
          </p:cNvPr>
          <p:cNvSpPr txBox="1"/>
          <p:nvPr/>
        </p:nvSpPr>
        <p:spPr>
          <a:xfrm>
            <a:off x="1448265" y="5676227"/>
            <a:ext cx="970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Zip Wire</a:t>
            </a:r>
          </a:p>
        </p:txBody>
      </p:sp>
      <p:pic>
        <p:nvPicPr>
          <p:cNvPr id="2056" name="Picture 8" descr="Bushcraft | Our Activities | Kingswood Outdoor Education">
            <a:extLst>
              <a:ext uri="{FF2B5EF4-FFF2-40B4-BE49-F238E27FC236}">
                <a16:creationId xmlns:a16="http://schemas.microsoft.com/office/drawing/2014/main" id="{665AF7C5-60B2-5C84-712C-AF9507350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638" y="39524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14C32B9-400F-06BA-840B-9250EC14F16A}"/>
              </a:ext>
            </a:extLst>
          </p:cNvPr>
          <p:cNvSpPr txBox="1"/>
          <p:nvPr/>
        </p:nvSpPr>
        <p:spPr>
          <a:xfrm>
            <a:off x="4292800" y="2269212"/>
            <a:ext cx="1073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Bushcraft</a:t>
            </a:r>
          </a:p>
        </p:txBody>
      </p:sp>
      <p:pic>
        <p:nvPicPr>
          <p:cNvPr id="2058" name="Picture 10" descr="Bushcraft | Our Activities | Kingswood Outdoor Education">
            <a:extLst>
              <a:ext uri="{FF2B5EF4-FFF2-40B4-BE49-F238E27FC236}">
                <a16:creationId xmlns:a16="http://schemas.microsoft.com/office/drawing/2014/main" id="{4107F9CA-C582-E191-58E6-B0224A9F0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331" y="3830003"/>
            <a:ext cx="4332703" cy="2883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C56251-AD3E-4BE0-7C34-1B18228D26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9554" y="2714071"/>
            <a:ext cx="2490114" cy="1505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45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AF0D610-2D9F-169E-C0CE-7D179BF1C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02" y="171450"/>
            <a:ext cx="8511057" cy="3190504"/>
          </a:xfrm>
          <a:prstGeom prst="rect">
            <a:avLst/>
          </a:prstGeom>
        </p:spPr>
      </p:pic>
      <p:graphicFrame>
        <p:nvGraphicFramePr>
          <p:cNvPr id="11" name="TextBox 1">
            <a:extLst>
              <a:ext uri="{FF2B5EF4-FFF2-40B4-BE49-F238E27FC236}">
                <a16:creationId xmlns:a16="http://schemas.microsoft.com/office/drawing/2014/main" id="{BA1595AA-D638-F172-2F42-C0A9A28E37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58793674"/>
              </p:ext>
            </p:extLst>
          </p:nvPr>
        </p:nvGraphicFramePr>
        <p:xfrm>
          <a:off x="-525779" y="2526030"/>
          <a:ext cx="9669779" cy="4784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5311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MENDY AMENDS11 v2 1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2" t="46124" r="41805" b="9658"/>
          <a:stretch/>
        </p:blipFill>
        <p:spPr>
          <a:xfrm>
            <a:off x="880110" y="2480304"/>
            <a:ext cx="7200034" cy="468630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FE7D6D0-68E0-064F-229A-C1CDCA735B58}"/>
              </a:ext>
            </a:extLst>
          </p:cNvPr>
          <p:cNvSpPr txBox="1"/>
          <p:nvPr/>
        </p:nvSpPr>
        <p:spPr>
          <a:xfrm>
            <a:off x="4423410" y="2310522"/>
            <a:ext cx="4536844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balanced variety of dishes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hot and cold meals available (including a salad bar and vegetarian options)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dietary requirements can be catered for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9267B4-F6C1-B0E4-E6D1-2C3FD23B2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9414"/>
            <a:ext cx="9144000" cy="231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10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19293" y="1194459"/>
            <a:ext cx="6722907" cy="430887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 b="1" dirty="0">
                <a:solidFill>
                  <a:srgbClr val="00998F"/>
                </a:solidFill>
                <a:latin typeface="Arial"/>
                <a:cs typeface="Arial"/>
              </a:rPr>
              <a:t>We know how daunting it can be letting your child go on a residential visit, so we do everything we can to make it a safe and enjoyable experience for all.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7763" y="2020415"/>
            <a:ext cx="4809437" cy="30623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Our policies and procedures are designed to make sure we adhere to the highest safety standards at all times: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Continual safety and first aid training for all staff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Regular checks on equipment before and after every activity session</a:t>
            </a:r>
          </a:p>
          <a:p>
            <a:pPr marL="180000" indent="-180000">
              <a:spcAft>
                <a:spcPts val="4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Qualified First-Aider on </a:t>
            </a:r>
            <a:r>
              <a:rPr lang="en-US" sz="1300" dirty="0" err="1">
                <a:solidFill>
                  <a:srgbClr val="4E4E5C"/>
                </a:solidFill>
                <a:latin typeface="Arial"/>
                <a:cs typeface="Arial"/>
              </a:rPr>
              <a:t>centre</a:t>
            </a: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 24/7</a:t>
            </a:r>
          </a:p>
          <a:p>
            <a:pPr marL="180000" indent="-180000">
              <a:spcAft>
                <a:spcPts val="800"/>
              </a:spcAft>
              <a:buFont typeface="Lucida Grande"/>
              <a:buChar char="–"/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All staff are fully DBS checked.</a:t>
            </a:r>
          </a:p>
          <a:p>
            <a:pPr>
              <a:spcAft>
                <a:spcPts val="8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create a warm, supportive environment for students so they quickly feel at home. All our activities are progressive, allowing students to join in at whatever level they’re comfortable with. </a:t>
            </a:r>
          </a:p>
          <a:p>
            <a:pPr>
              <a:spcAft>
                <a:spcPts val="400"/>
              </a:spcAft>
            </a:pPr>
            <a:r>
              <a:rPr lang="en-US" sz="1300" dirty="0">
                <a:solidFill>
                  <a:srgbClr val="4E4E5C"/>
                </a:solidFill>
                <a:latin typeface="Arial"/>
                <a:cs typeface="Arial"/>
              </a:rPr>
              <a:t>We have found the best way to help children cope with being away from home is to keep them busy, having fun from dawn ‘til dusk.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9293" y="5649413"/>
            <a:ext cx="4809437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800"/>
              </a:spcAft>
            </a:pP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Kingswood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cannot guarantee 100% safety for personal items brought onto </a:t>
            </a: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centre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and they will not be covered by insurance.  It is therefore advisable to leave valuables – cameras, mobiles, iPods, MP3 players, computer games, </a:t>
            </a:r>
            <a:r>
              <a:rPr lang="en-US" sz="800" dirty="0" err="1">
                <a:solidFill>
                  <a:srgbClr val="4E4E5C"/>
                </a:solidFill>
                <a:latin typeface="Arial"/>
                <a:cs typeface="Arial"/>
              </a:rPr>
              <a:t>jewellery</a:t>
            </a:r>
            <a:r>
              <a:rPr lang="en-US" sz="800" dirty="0">
                <a:solidFill>
                  <a:srgbClr val="4E4E5C"/>
                </a:solidFill>
                <a:latin typeface="Arial"/>
                <a:cs typeface="Arial"/>
              </a:rPr>
              <a:t> - at home. A clearly named disposable camera is acceptable.</a:t>
            </a:r>
          </a:p>
        </p:txBody>
      </p:sp>
      <p:pic>
        <p:nvPicPr>
          <p:cNvPr id="2" name="Picture 1" descr="Extra Slides x2-v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D50310-D17B-309B-AD15-008B3F03B7B4}"/>
              </a:ext>
            </a:extLst>
          </p:cNvPr>
          <p:cNvSpPr txBox="1"/>
          <p:nvPr/>
        </p:nvSpPr>
        <p:spPr>
          <a:xfrm>
            <a:off x="477343" y="1804142"/>
            <a:ext cx="5051387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All staff are first aid trained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Regular checks on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All staff DBS checked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Warm, supportive environment for students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Children are kept busy having fun </a:t>
            </a:r>
            <a:r>
              <a:rPr lang="en-GB" sz="2800" dirty="0">
                <a:sym typeface="Wingdings" panose="05000000000000000000" pitchFamily="2" charset="2"/>
              </a:rPr>
              <a:t></a:t>
            </a:r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School mobile</a:t>
            </a:r>
          </a:p>
        </p:txBody>
      </p:sp>
    </p:spTree>
    <p:extLst>
      <p:ext uri="{BB962C8B-B14F-4D97-AF65-F5344CB8AC3E}">
        <p14:creationId xmlns:p14="http://schemas.microsoft.com/office/powerpoint/2010/main" val="36956189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74B0E50-216F-BAFD-349F-8B7D1B720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510" y="199934"/>
            <a:ext cx="7508980" cy="645813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DAE51F-B3B7-6D0A-DAA4-D848BFFF6D47}"/>
              </a:ext>
            </a:extLst>
          </p:cNvPr>
          <p:cNvSpPr txBox="1"/>
          <p:nvPr/>
        </p:nvSpPr>
        <p:spPr>
          <a:xfrm>
            <a:off x="206271" y="399868"/>
            <a:ext cx="148515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What to bring</a:t>
            </a:r>
          </a:p>
        </p:txBody>
      </p:sp>
    </p:spTree>
    <p:extLst>
      <p:ext uri="{BB962C8B-B14F-4D97-AF65-F5344CB8AC3E}">
        <p14:creationId xmlns:p14="http://schemas.microsoft.com/office/powerpoint/2010/main" val="996999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CDAE51F-B3B7-6D0A-DAA4-D848BFFF6D47}"/>
              </a:ext>
            </a:extLst>
          </p:cNvPr>
          <p:cNvSpPr txBox="1"/>
          <p:nvPr/>
        </p:nvSpPr>
        <p:spPr>
          <a:xfrm>
            <a:off x="206271" y="399868"/>
            <a:ext cx="1485150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What to bring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60783E-D8C1-9612-2B1D-DCA4B9B70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970" y="1094031"/>
            <a:ext cx="8835177" cy="504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5185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-KW_Parents Eve_Presentation_V2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6DFDAE-60F3-BD66-F3FB-57A89F53C473}"/>
              </a:ext>
            </a:extLst>
          </p:cNvPr>
          <p:cNvSpPr txBox="1"/>
          <p:nvPr/>
        </p:nvSpPr>
        <p:spPr>
          <a:xfrm>
            <a:off x="1554480" y="3074670"/>
            <a:ext cx="6446520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2800" dirty="0"/>
          </a:p>
          <a:p>
            <a:pPr algn="ctr"/>
            <a:r>
              <a:rPr lang="en-GB" sz="2800" dirty="0"/>
              <a:t>We are happy to answer any questions you may have </a:t>
            </a:r>
            <a:r>
              <a:rPr lang="en-GB" sz="2800" dirty="0">
                <a:sym typeface="Wingdings" panose="05000000000000000000" pitchFamily="2" charset="2"/>
              </a:rPr>
              <a:t></a:t>
            </a:r>
          </a:p>
          <a:p>
            <a:pPr algn="ctr"/>
            <a:endParaRPr lang="en-GB" sz="2800" dirty="0">
              <a:sym typeface="Wingdings" panose="05000000000000000000" pitchFamily="2" charset="2"/>
            </a:endParaRP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10306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821</Words>
  <Application>Microsoft Office PowerPoint</Application>
  <PresentationFormat>On-screen Show (4:3)</PresentationFormat>
  <Paragraphs>106</Paragraphs>
  <Slides>14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Lucida Grande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2UpFront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Highland</dc:creator>
  <cp:lastModifiedBy>Shelley Mahoney</cp:lastModifiedBy>
  <cp:revision>85</cp:revision>
  <dcterms:created xsi:type="dcterms:W3CDTF">2016-09-08T15:10:43Z</dcterms:created>
  <dcterms:modified xsi:type="dcterms:W3CDTF">2023-07-12T09:54:00Z</dcterms:modified>
</cp:coreProperties>
</file>