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ink/ink1.xml" ContentType="application/inkml+xml"/>
  <Override PartName="/ppt/ink/ink2.xml" ContentType="application/inkml+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40"/>
  </p:notesMasterIdLst>
  <p:sldIdLst>
    <p:sldId id="256" r:id="rId5"/>
    <p:sldId id="257" r:id="rId6"/>
    <p:sldId id="258" r:id="rId7"/>
    <p:sldId id="259" r:id="rId8"/>
    <p:sldId id="260" r:id="rId9"/>
    <p:sldId id="261" r:id="rId10"/>
    <p:sldId id="262" r:id="rId11"/>
    <p:sldId id="735" r:id="rId12"/>
    <p:sldId id="263" r:id="rId13"/>
    <p:sldId id="736" r:id="rId14"/>
    <p:sldId id="737" r:id="rId15"/>
    <p:sldId id="738" r:id="rId16"/>
    <p:sldId id="739" r:id="rId17"/>
    <p:sldId id="740" r:id="rId18"/>
    <p:sldId id="741" r:id="rId19"/>
    <p:sldId id="742" r:id="rId20"/>
    <p:sldId id="743" r:id="rId21"/>
    <p:sldId id="744" r:id="rId22"/>
    <p:sldId id="750" r:id="rId23"/>
    <p:sldId id="752" r:id="rId24"/>
    <p:sldId id="753" r:id="rId25"/>
    <p:sldId id="754" r:id="rId26"/>
    <p:sldId id="755" r:id="rId27"/>
    <p:sldId id="756" r:id="rId28"/>
    <p:sldId id="757" r:id="rId29"/>
    <p:sldId id="758" r:id="rId30"/>
    <p:sldId id="759" r:id="rId31"/>
    <p:sldId id="763" r:id="rId32"/>
    <p:sldId id="760" r:id="rId33"/>
    <p:sldId id="762" r:id="rId34"/>
    <p:sldId id="749" r:id="rId35"/>
    <p:sldId id="746" r:id="rId36"/>
    <p:sldId id="764" r:id="rId37"/>
    <p:sldId id="751" r:id="rId38"/>
    <p:sldId id="748" r:id="rId3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2160"/>
        <p:guide pos="3840"/>
      </p:guideLst>
    </p:cSldViewPr>
  </p:slide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4-01-17T14:42:50.074"/>
    </inkml:context>
    <inkml:brush xml:id="br0">
      <inkml:brushProperty name="width" value="0.1" units="cm"/>
      <inkml:brushProperty name="height" value="0.1" units="cm"/>
      <inkml:brushProperty name="color" value="#E71224"/>
    </inkml:brush>
  </inkml:definitions>
  <inkml:trace contextRef="#ctx0" brushRef="#br0">4727 8511 16383 0 0,'0'0'0'0'0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4-01-17T14:42:50.075"/>
    </inkml:context>
    <inkml:brush xml:id="br0">
      <inkml:brushProperty name="width" value="0.1" units="cm"/>
      <inkml:brushProperty name="height" value="0.1" units="cm"/>
      <inkml:brushProperty name="color" value="#E71224"/>
    </inkml:brush>
  </inkml:definitions>
  <inkml:trace contextRef="#ctx0" brushRef="#br0">1834 997 16383 0 0,'0'0'0'0'0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843DFA1-661C-4BA2-B795-4423EB00F0E6}" type="datetimeFigureOut">
              <a:t>1/15/2026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B56426F-03D6-4092-BCBA-34B4C9681461}" type="slidenum">
              <a:t>‹#›</a:t>
            </a:fld>
            <a:endParaRPr lang="en-GB"/>
          </a:p>
        </p:txBody>
      </p:sp>
    </p:spTree>
    <p:extLst>
      <p:ext uri="{BB962C8B-B14F-4D97-AF65-F5344CB8AC3E}">
        <p14:creationId xmlns:p14="http://schemas.microsoft.com/office/powerpoint/2010/main" val="24136524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ea typeface="Calibri"/>
                <a:cs typeface="Calibri"/>
              </a:rPr>
              <a:t>Jane  </a:t>
            </a:r>
          </a:p>
        </p:txBody>
      </p:sp>
      <p:sp>
        <p:nvSpPr>
          <p:cNvPr id="4" name="Slide Number Placeholder 3"/>
          <p:cNvSpPr>
            <a:spLocks noGrp="1"/>
          </p:cNvSpPr>
          <p:nvPr>
            <p:ph type="sldNum" sz="quarter" idx="5"/>
          </p:nvPr>
        </p:nvSpPr>
        <p:spPr/>
        <p:txBody>
          <a:bodyPr/>
          <a:lstStyle/>
          <a:p>
            <a:fld id="{8B56426F-03D6-4092-BCBA-34B4C9681461}" type="slidenum">
              <a:t>2</a:t>
            </a:fld>
            <a:endParaRPr lang="en-GB"/>
          </a:p>
        </p:txBody>
      </p:sp>
    </p:spTree>
    <p:extLst>
      <p:ext uri="{BB962C8B-B14F-4D97-AF65-F5344CB8AC3E}">
        <p14:creationId xmlns:p14="http://schemas.microsoft.com/office/powerpoint/2010/main" val="42678355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ea typeface="Calibri"/>
                <a:cs typeface="Calibri"/>
              </a:rPr>
              <a:t>Jane</a:t>
            </a:r>
          </a:p>
        </p:txBody>
      </p:sp>
      <p:sp>
        <p:nvSpPr>
          <p:cNvPr id="4" name="Slide Number Placeholder 3"/>
          <p:cNvSpPr>
            <a:spLocks noGrp="1"/>
          </p:cNvSpPr>
          <p:nvPr>
            <p:ph type="sldNum" sz="quarter" idx="5"/>
          </p:nvPr>
        </p:nvSpPr>
        <p:spPr/>
        <p:txBody>
          <a:bodyPr/>
          <a:lstStyle/>
          <a:p>
            <a:fld id="{8B56426F-03D6-4092-BCBA-34B4C9681461}" type="slidenum">
              <a:t>3</a:t>
            </a:fld>
            <a:endParaRPr lang="en-GB"/>
          </a:p>
        </p:txBody>
      </p:sp>
    </p:spTree>
    <p:extLst>
      <p:ext uri="{BB962C8B-B14F-4D97-AF65-F5344CB8AC3E}">
        <p14:creationId xmlns:p14="http://schemas.microsoft.com/office/powerpoint/2010/main" val="27371807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ea typeface="Calibri"/>
                <a:cs typeface="Calibri"/>
              </a:rPr>
              <a:t>Charlie  </a:t>
            </a:r>
          </a:p>
        </p:txBody>
      </p:sp>
      <p:sp>
        <p:nvSpPr>
          <p:cNvPr id="4" name="Slide Number Placeholder 3"/>
          <p:cNvSpPr>
            <a:spLocks noGrp="1"/>
          </p:cNvSpPr>
          <p:nvPr>
            <p:ph type="sldNum" sz="quarter" idx="5"/>
          </p:nvPr>
        </p:nvSpPr>
        <p:spPr/>
        <p:txBody>
          <a:bodyPr/>
          <a:lstStyle/>
          <a:p>
            <a:fld id="{8B56426F-03D6-4092-BCBA-34B4C9681461}" type="slidenum">
              <a:t>4</a:t>
            </a:fld>
            <a:endParaRPr lang="en-GB"/>
          </a:p>
        </p:txBody>
      </p:sp>
    </p:spTree>
    <p:extLst>
      <p:ext uri="{BB962C8B-B14F-4D97-AF65-F5344CB8AC3E}">
        <p14:creationId xmlns:p14="http://schemas.microsoft.com/office/powerpoint/2010/main" val="70576401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ea typeface="Calibri"/>
                <a:cs typeface="Calibri"/>
              </a:rPr>
              <a:t>Charlie </a:t>
            </a:r>
          </a:p>
        </p:txBody>
      </p:sp>
      <p:sp>
        <p:nvSpPr>
          <p:cNvPr id="4" name="Slide Number Placeholder 3"/>
          <p:cNvSpPr>
            <a:spLocks noGrp="1"/>
          </p:cNvSpPr>
          <p:nvPr>
            <p:ph type="sldNum" sz="quarter" idx="5"/>
          </p:nvPr>
        </p:nvSpPr>
        <p:spPr/>
        <p:txBody>
          <a:bodyPr/>
          <a:lstStyle/>
          <a:p>
            <a:fld id="{8B56426F-03D6-4092-BCBA-34B4C9681461}" type="slidenum">
              <a:t>5</a:t>
            </a:fld>
            <a:endParaRPr lang="en-GB"/>
          </a:p>
        </p:txBody>
      </p:sp>
    </p:spTree>
    <p:extLst>
      <p:ext uri="{BB962C8B-B14F-4D97-AF65-F5344CB8AC3E}">
        <p14:creationId xmlns:p14="http://schemas.microsoft.com/office/powerpoint/2010/main" val="12718796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ea typeface="Calibri"/>
                <a:cs typeface="Calibri"/>
              </a:rPr>
              <a:t>Jane</a:t>
            </a:r>
          </a:p>
        </p:txBody>
      </p:sp>
      <p:sp>
        <p:nvSpPr>
          <p:cNvPr id="4" name="Slide Number Placeholder 3"/>
          <p:cNvSpPr>
            <a:spLocks noGrp="1"/>
          </p:cNvSpPr>
          <p:nvPr>
            <p:ph type="sldNum" sz="quarter" idx="5"/>
          </p:nvPr>
        </p:nvSpPr>
        <p:spPr/>
        <p:txBody>
          <a:bodyPr/>
          <a:lstStyle/>
          <a:p>
            <a:fld id="{8B56426F-03D6-4092-BCBA-34B4C9681461}" type="slidenum">
              <a:t>6</a:t>
            </a:fld>
            <a:endParaRPr lang="en-GB"/>
          </a:p>
        </p:txBody>
      </p:sp>
    </p:spTree>
    <p:extLst>
      <p:ext uri="{BB962C8B-B14F-4D97-AF65-F5344CB8AC3E}">
        <p14:creationId xmlns:p14="http://schemas.microsoft.com/office/powerpoint/2010/main" val="41716064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ea typeface="Calibri"/>
                <a:cs typeface="Calibri"/>
              </a:rPr>
              <a:t>Jane</a:t>
            </a:r>
          </a:p>
        </p:txBody>
      </p:sp>
      <p:sp>
        <p:nvSpPr>
          <p:cNvPr id="4" name="Slide Number Placeholder 3"/>
          <p:cNvSpPr>
            <a:spLocks noGrp="1"/>
          </p:cNvSpPr>
          <p:nvPr>
            <p:ph type="sldNum" sz="quarter" idx="5"/>
          </p:nvPr>
        </p:nvSpPr>
        <p:spPr/>
        <p:txBody>
          <a:bodyPr/>
          <a:lstStyle/>
          <a:p>
            <a:fld id="{8B56426F-03D6-4092-BCBA-34B4C9681461}" type="slidenum">
              <a:t>7</a:t>
            </a:fld>
            <a:endParaRPr lang="en-GB"/>
          </a:p>
        </p:txBody>
      </p:sp>
    </p:spTree>
    <p:extLst>
      <p:ext uri="{BB962C8B-B14F-4D97-AF65-F5344CB8AC3E}">
        <p14:creationId xmlns:p14="http://schemas.microsoft.com/office/powerpoint/2010/main" val="326631534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ea typeface="Calibri"/>
                <a:cs typeface="Calibri"/>
              </a:rPr>
              <a:t>Jane</a:t>
            </a:r>
          </a:p>
        </p:txBody>
      </p:sp>
      <p:sp>
        <p:nvSpPr>
          <p:cNvPr id="4" name="Slide Number Placeholder 3"/>
          <p:cNvSpPr>
            <a:spLocks noGrp="1"/>
          </p:cNvSpPr>
          <p:nvPr>
            <p:ph type="sldNum" sz="quarter" idx="5"/>
          </p:nvPr>
        </p:nvSpPr>
        <p:spPr/>
        <p:txBody>
          <a:bodyPr/>
          <a:lstStyle/>
          <a:p>
            <a:fld id="{8B56426F-03D6-4092-BCBA-34B4C9681461}" type="slidenum">
              <a:t>8</a:t>
            </a:fld>
            <a:endParaRPr lang="en-GB"/>
          </a:p>
        </p:txBody>
      </p:sp>
    </p:spTree>
    <p:extLst>
      <p:ext uri="{BB962C8B-B14F-4D97-AF65-F5344CB8AC3E}">
        <p14:creationId xmlns:p14="http://schemas.microsoft.com/office/powerpoint/2010/main" val="6713847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ea typeface="Calibri"/>
              <a:cs typeface="Calibri"/>
            </a:endParaRPr>
          </a:p>
        </p:txBody>
      </p:sp>
      <p:sp>
        <p:nvSpPr>
          <p:cNvPr id="4" name="Slide Number Placeholder 3"/>
          <p:cNvSpPr>
            <a:spLocks noGrp="1"/>
          </p:cNvSpPr>
          <p:nvPr>
            <p:ph type="sldNum" sz="quarter" idx="5"/>
          </p:nvPr>
        </p:nvSpPr>
        <p:spPr/>
        <p:txBody>
          <a:bodyPr/>
          <a:lstStyle/>
          <a:p>
            <a:fld id="{8B56426F-03D6-4092-BCBA-34B4C9681461}" type="slidenum">
              <a:t>9</a:t>
            </a:fld>
            <a:endParaRPr lang="en-GB"/>
          </a:p>
        </p:txBody>
      </p:sp>
    </p:spTree>
    <p:extLst>
      <p:ext uri="{BB962C8B-B14F-4D97-AF65-F5344CB8AC3E}">
        <p14:creationId xmlns:p14="http://schemas.microsoft.com/office/powerpoint/2010/main" val="115535101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ea typeface="Calibri"/>
              <a:cs typeface="Calibri"/>
            </a:endParaRPr>
          </a:p>
        </p:txBody>
      </p:sp>
      <p:sp>
        <p:nvSpPr>
          <p:cNvPr id="4" name="Slide Number Placeholder 3"/>
          <p:cNvSpPr>
            <a:spLocks noGrp="1"/>
          </p:cNvSpPr>
          <p:nvPr>
            <p:ph type="sldNum" sz="quarter" idx="5"/>
          </p:nvPr>
        </p:nvSpPr>
        <p:spPr/>
        <p:txBody>
          <a:bodyPr/>
          <a:lstStyle/>
          <a:p>
            <a:fld id="{8B56426F-03D6-4092-BCBA-34B4C9681461}" type="slidenum">
              <a:t>10</a:t>
            </a:fld>
            <a:endParaRPr lang="en-GB"/>
          </a:p>
        </p:txBody>
      </p:sp>
    </p:spTree>
    <p:extLst>
      <p:ext uri="{BB962C8B-B14F-4D97-AF65-F5344CB8AC3E}">
        <p14:creationId xmlns:p14="http://schemas.microsoft.com/office/powerpoint/2010/main" val="107250892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ea typeface="Calibri"/>
                <a:cs typeface="Calibri"/>
              </a:rPr>
              <a:t>Leonie</a:t>
            </a:r>
          </a:p>
        </p:txBody>
      </p:sp>
      <p:sp>
        <p:nvSpPr>
          <p:cNvPr id="4" name="Slide Number Placeholder 3"/>
          <p:cNvSpPr>
            <a:spLocks noGrp="1"/>
          </p:cNvSpPr>
          <p:nvPr>
            <p:ph type="sldNum" sz="quarter" idx="5"/>
          </p:nvPr>
        </p:nvSpPr>
        <p:spPr/>
        <p:txBody>
          <a:bodyPr/>
          <a:lstStyle/>
          <a:p>
            <a:fld id="{8B56426F-03D6-4092-BCBA-34B4C9681461}" type="slidenum">
              <a:t>11</a:t>
            </a:fld>
            <a:endParaRPr lang="en-GB"/>
          </a:p>
        </p:txBody>
      </p:sp>
    </p:spTree>
    <p:extLst>
      <p:ext uri="{BB962C8B-B14F-4D97-AF65-F5344CB8AC3E}">
        <p14:creationId xmlns:p14="http://schemas.microsoft.com/office/powerpoint/2010/main" val="176731293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a:cs typeface="Calibri"/>
            </a:endParaRPr>
          </a:p>
        </p:txBody>
      </p:sp>
      <p:sp>
        <p:nvSpPr>
          <p:cNvPr id="4" name="Slide Number Placeholder 3"/>
          <p:cNvSpPr>
            <a:spLocks noGrp="1"/>
          </p:cNvSpPr>
          <p:nvPr>
            <p:ph type="sldNum" sz="quarter" idx="5"/>
          </p:nvPr>
        </p:nvSpPr>
        <p:spPr/>
        <p:txBody>
          <a:bodyPr/>
          <a:lstStyle/>
          <a:p>
            <a:fld id="{8B56426F-03D6-4092-BCBA-34B4C9681461}" type="slidenum">
              <a:t>12</a:t>
            </a:fld>
            <a:endParaRPr lang="en-GB"/>
          </a:p>
        </p:txBody>
      </p:sp>
    </p:spTree>
    <p:extLst>
      <p:ext uri="{BB962C8B-B14F-4D97-AF65-F5344CB8AC3E}">
        <p14:creationId xmlns:p14="http://schemas.microsoft.com/office/powerpoint/2010/main" val="46430805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cs typeface="Calibri"/>
            </a:endParaRPr>
          </a:p>
        </p:txBody>
      </p:sp>
      <p:sp>
        <p:nvSpPr>
          <p:cNvPr id="4" name="Slide Number Placeholder 3"/>
          <p:cNvSpPr>
            <a:spLocks noGrp="1"/>
          </p:cNvSpPr>
          <p:nvPr>
            <p:ph type="sldNum" sz="quarter" idx="5"/>
          </p:nvPr>
        </p:nvSpPr>
        <p:spPr/>
        <p:txBody>
          <a:bodyPr/>
          <a:lstStyle/>
          <a:p>
            <a:fld id="{8B56426F-03D6-4092-BCBA-34B4C9681461}" type="slidenum">
              <a:t>13</a:t>
            </a:fld>
            <a:endParaRPr lang="en-GB"/>
          </a:p>
        </p:txBody>
      </p:sp>
    </p:spTree>
    <p:extLst>
      <p:ext uri="{BB962C8B-B14F-4D97-AF65-F5344CB8AC3E}">
        <p14:creationId xmlns:p14="http://schemas.microsoft.com/office/powerpoint/2010/main" val="42977987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ea typeface="Calibri"/>
              <a:cs typeface="Calibri"/>
            </a:endParaRPr>
          </a:p>
        </p:txBody>
      </p:sp>
      <p:sp>
        <p:nvSpPr>
          <p:cNvPr id="4" name="Slide Number Placeholder 3"/>
          <p:cNvSpPr>
            <a:spLocks noGrp="1"/>
          </p:cNvSpPr>
          <p:nvPr>
            <p:ph type="sldNum" sz="quarter" idx="5"/>
          </p:nvPr>
        </p:nvSpPr>
        <p:spPr/>
        <p:txBody>
          <a:bodyPr/>
          <a:lstStyle/>
          <a:p>
            <a:fld id="{8B56426F-03D6-4092-BCBA-34B4C9681461}" type="slidenum">
              <a:t>14</a:t>
            </a:fld>
            <a:endParaRPr lang="en-GB"/>
          </a:p>
        </p:txBody>
      </p:sp>
    </p:spTree>
    <p:extLst>
      <p:ext uri="{BB962C8B-B14F-4D97-AF65-F5344CB8AC3E}">
        <p14:creationId xmlns:p14="http://schemas.microsoft.com/office/powerpoint/2010/main" val="256028713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ea typeface="Calibri"/>
              <a:cs typeface="Calibri"/>
            </a:endParaRPr>
          </a:p>
        </p:txBody>
      </p:sp>
      <p:sp>
        <p:nvSpPr>
          <p:cNvPr id="4" name="Slide Number Placeholder 3"/>
          <p:cNvSpPr>
            <a:spLocks noGrp="1"/>
          </p:cNvSpPr>
          <p:nvPr>
            <p:ph type="sldNum" sz="quarter" idx="5"/>
          </p:nvPr>
        </p:nvSpPr>
        <p:spPr/>
        <p:txBody>
          <a:bodyPr/>
          <a:lstStyle/>
          <a:p>
            <a:fld id="{8B56426F-03D6-4092-BCBA-34B4C9681461}" type="slidenum">
              <a:t>15</a:t>
            </a:fld>
            <a:endParaRPr lang="en-GB"/>
          </a:p>
        </p:txBody>
      </p:sp>
    </p:spTree>
    <p:extLst>
      <p:ext uri="{BB962C8B-B14F-4D97-AF65-F5344CB8AC3E}">
        <p14:creationId xmlns:p14="http://schemas.microsoft.com/office/powerpoint/2010/main" val="176605241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a:ea typeface="Calibri"/>
              <a:cs typeface="Calibri"/>
            </a:endParaRPr>
          </a:p>
          <a:p>
            <a:endParaRPr lang="en-US">
              <a:cs typeface="Calibri"/>
            </a:endParaRPr>
          </a:p>
        </p:txBody>
      </p:sp>
      <p:sp>
        <p:nvSpPr>
          <p:cNvPr id="4" name="Slide Number Placeholder 3"/>
          <p:cNvSpPr>
            <a:spLocks noGrp="1"/>
          </p:cNvSpPr>
          <p:nvPr>
            <p:ph type="sldNum" sz="quarter" idx="5"/>
          </p:nvPr>
        </p:nvSpPr>
        <p:spPr/>
        <p:txBody>
          <a:bodyPr/>
          <a:lstStyle/>
          <a:p>
            <a:fld id="{8B56426F-03D6-4092-BCBA-34B4C9681461}" type="slidenum">
              <a:t>16</a:t>
            </a:fld>
            <a:endParaRPr lang="en-GB"/>
          </a:p>
        </p:txBody>
      </p:sp>
    </p:spTree>
    <p:extLst>
      <p:ext uri="{BB962C8B-B14F-4D97-AF65-F5344CB8AC3E}">
        <p14:creationId xmlns:p14="http://schemas.microsoft.com/office/powerpoint/2010/main" val="304101938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cs typeface="Calibri"/>
            </a:endParaRPr>
          </a:p>
        </p:txBody>
      </p:sp>
      <p:sp>
        <p:nvSpPr>
          <p:cNvPr id="4" name="Slide Number Placeholder 3"/>
          <p:cNvSpPr>
            <a:spLocks noGrp="1"/>
          </p:cNvSpPr>
          <p:nvPr>
            <p:ph type="sldNum" sz="quarter" idx="5"/>
          </p:nvPr>
        </p:nvSpPr>
        <p:spPr/>
        <p:txBody>
          <a:bodyPr/>
          <a:lstStyle/>
          <a:p>
            <a:fld id="{8B56426F-03D6-4092-BCBA-34B4C9681461}" type="slidenum">
              <a:t>17</a:t>
            </a:fld>
            <a:endParaRPr lang="en-GB"/>
          </a:p>
        </p:txBody>
      </p:sp>
    </p:spTree>
    <p:extLst>
      <p:ext uri="{BB962C8B-B14F-4D97-AF65-F5344CB8AC3E}">
        <p14:creationId xmlns:p14="http://schemas.microsoft.com/office/powerpoint/2010/main" val="312097742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a:t>Example text (last paragraph):</a:t>
            </a:r>
            <a:br>
              <a:rPr lang="en-US" b="1" dirty="0">
                <a:cs typeface="+mn-lt"/>
              </a:rPr>
            </a:br>
            <a:r>
              <a:rPr lang="en-US" b="1" dirty="0"/>
              <a:t> </a:t>
            </a:r>
            <a:r>
              <a:rPr lang="en-US" i="1"/>
              <a:t>As the boat edged closer to the shore, Tom tightened his grip on the rope. The wind had picked up and the waves slapped hard against the side. He thought about how far he still had to travel and glanced back at the darkening sky. With a sigh, he turned the boat around and headed back the way he had come.</a:t>
            </a:r>
            <a:endParaRPr lang="en-US"/>
          </a:p>
          <a:p>
            <a:r>
              <a:rPr lang="en-US" b="1"/>
              <a:t>Question (Content Domain 2d – inference):</a:t>
            </a:r>
            <a:br>
              <a:rPr lang="en-US" b="1" dirty="0"/>
            </a:br>
            <a:r>
              <a:rPr lang="en-US" b="1"/>
              <a:t> In the last paragraph, Tom decides not to continue his journey.</a:t>
            </a:r>
            <a:br>
              <a:rPr lang="en-US" b="1" dirty="0"/>
            </a:br>
            <a:r>
              <a:rPr lang="en-US" b="1"/>
              <a:t> Give two reasons</a:t>
            </a:r>
            <a:r>
              <a:rPr lang="en-US"/>
              <a:t> why Tom does not want to continue.</a:t>
            </a:r>
          </a:p>
          <a:p>
            <a:r>
              <a:rPr lang="en-US" b="1"/>
              <a:t>Model answer:</a:t>
            </a:r>
            <a:endParaRPr lang="en-US"/>
          </a:p>
          <a:p>
            <a:pPr marL="171450" indent="-171450">
              <a:buFont typeface="Arial"/>
              <a:buChar char="•"/>
            </a:pPr>
            <a:r>
              <a:rPr lang="en-US"/>
              <a:t>The weather is getting worse because the wind has picked up and the waves are hitting the boat hard.</a:t>
            </a:r>
          </a:p>
          <a:p>
            <a:pPr marL="171450" indent="-171450">
              <a:buFont typeface="Arial"/>
              <a:buChar char="•"/>
            </a:pPr>
            <a:r>
              <a:rPr lang="en-US"/>
              <a:t>It is getting dark, shown by the darkening sky, which makes continuing the journey unsafe.</a:t>
            </a:r>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8B56426F-03D6-4092-BCBA-34B4C9681461}" type="slidenum">
              <a:t>18</a:t>
            </a:fld>
            <a:endParaRPr lang="en-GB"/>
          </a:p>
        </p:txBody>
      </p:sp>
    </p:spTree>
    <p:extLst>
      <p:ext uri="{BB962C8B-B14F-4D97-AF65-F5344CB8AC3E}">
        <p14:creationId xmlns:p14="http://schemas.microsoft.com/office/powerpoint/2010/main" val="274448409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ea typeface="Calibri"/>
                <a:cs typeface="Calibri"/>
              </a:rPr>
              <a:t>Charlie </a:t>
            </a:r>
          </a:p>
        </p:txBody>
      </p:sp>
      <p:sp>
        <p:nvSpPr>
          <p:cNvPr id="4" name="Slide Number Placeholder 3"/>
          <p:cNvSpPr>
            <a:spLocks noGrp="1"/>
          </p:cNvSpPr>
          <p:nvPr>
            <p:ph type="sldNum" sz="quarter" idx="5"/>
          </p:nvPr>
        </p:nvSpPr>
        <p:spPr/>
        <p:txBody>
          <a:bodyPr/>
          <a:lstStyle/>
          <a:p>
            <a:fld id="{8B56426F-03D6-4092-BCBA-34B4C9681461}" type="slidenum">
              <a:t>19</a:t>
            </a:fld>
            <a:endParaRPr lang="en-GB"/>
          </a:p>
        </p:txBody>
      </p:sp>
    </p:spTree>
    <p:extLst>
      <p:ext uri="{BB962C8B-B14F-4D97-AF65-F5344CB8AC3E}">
        <p14:creationId xmlns:p14="http://schemas.microsoft.com/office/powerpoint/2010/main" val="35075168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ea typeface="Calibri"/>
              <a:cs typeface="Calibri"/>
            </a:endParaRPr>
          </a:p>
        </p:txBody>
      </p:sp>
      <p:sp>
        <p:nvSpPr>
          <p:cNvPr id="4" name="Slide Number Placeholder 3"/>
          <p:cNvSpPr>
            <a:spLocks noGrp="1"/>
          </p:cNvSpPr>
          <p:nvPr>
            <p:ph type="sldNum" sz="quarter" idx="5"/>
          </p:nvPr>
        </p:nvSpPr>
        <p:spPr/>
        <p:txBody>
          <a:bodyPr/>
          <a:lstStyle/>
          <a:p>
            <a:fld id="{8B56426F-03D6-4092-BCBA-34B4C9681461}" type="slidenum">
              <a:t>20</a:t>
            </a:fld>
            <a:endParaRPr lang="en-GB"/>
          </a:p>
        </p:txBody>
      </p:sp>
    </p:spTree>
    <p:extLst>
      <p:ext uri="{BB962C8B-B14F-4D97-AF65-F5344CB8AC3E}">
        <p14:creationId xmlns:p14="http://schemas.microsoft.com/office/powerpoint/2010/main" val="6649825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ea typeface="Calibri"/>
              <a:cs typeface="Calibri"/>
            </a:endParaRPr>
          </a:p>
        </p:txBody>
      </p:sp>
      <p:sp>
        <p:nvSpPr>
          <p:cNvPr id="4" name="Slide Number Placeholder 3"/>
          <p:cNvSpPr>
            <a:spLocks noGrp="1"/>
          </p:cNvSpPr>
          <p:nvPr>
            <p:ph type="sldNum" sz="quarter" idx="5"/>
          </p:nvPr>
        </p:nvSpPr>
        <p:spPr/>
        <p:txBody>
          <a:bodyPr/>
          <a:lstStyle/>
          <a:p>
            <a:fld id="{8B56426F-03D6-4092-BCBA-34B4C9681461}" type="slidenum">
              <a:t>21</a:t>
            </a:fld>
            <a:endParaRPr lang="en-GB"/>
          </a:p>
        </p:txBody>
      </p:sp>
    </p:spTree>
    <p:extLst>
      <p:ext uri="{BB962C8B-B14F-4D97-AF65-F5344CB8AC3E}">
        <p14:creationId xmlns:p14="http://schemas.microsoft.com/office/powerpoint/2010/main" val="425290578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ea typeface="Calibri"/>
              <a:cs typeface="Calibri"/>
            </a:endParaRPr>
          </a:p>
        </p:txBody>
      </p:sp>
      <p:sp>
        <p:nvSpPr>
          <p:cNvPr id="4" name="Slide Number Placeholder 3"/>
          <p:cNvSpPr>
            <a:spLocks noGrp="1"/>
          </p:cNvSpPr>
          <p:nvPr>
            <p:ph type="sldNum" sz="quarter" idx="5"/>
          </p:nvPr>
        </p:nvSpPr>
        <p:spPr/>
        <p:txBody>
          <a:bodyPr/>
          <a:lstStyle/>
          <a:p>
            <a:fld id="{8B56426F-03D6-4092-BCBA-34B4C9681461}" type="slidenum">
              <a:t>22</a:t>
            </a:fld>
            <a:endParaRPr lang="en-GB"/>
          </a:p>
        </p:txBody>
      </p:sp>
    </p:spTree>
    <p:extLst>
      <p:ext uri="{BB962C8B-B14F-4D97-AF65-F5344CB8AC3E}">
        <p14:creationId xmlns:p14="http://schemas.microsoft.com/office/powerpoint/2010/main" val="405115487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ea typeface="Calibri"/>
              <a:cs typeface="Calibri"/>
            </a:endParaRPr>
          </a:p>
        </p:txBody>
      </p:sp>
      <p:sp>
        <p:nvSpPr>
          <p:cNvPr id="4" name="Slide Number Placeholder 3"/>
          <p:cNvSpPr>
            <a:spLocks noGrp="1"/>
          </p:cNvSpPr>
          <p:nvPr>
            <p:ph type="sldNum" sz="quarter" idx="5"/>
          </p:nvPr>
        </p:nvSpPr>
        <p:spPr/>
        <p:txBody>
          <a:bodyPr/>
          <a:lstStyle/>
          <a:p>
            <a:fld id="{8B56426F-03D6-4092-BCBA-34B4C9681461}" type="slidenum">
              <a:t>23</a:t>
            </a:fld>
            <a:endParaRPr lang="en-GB"/>
          </a:p>
        </p:txBody>
      </p:sp>
    </p:spTree>
    <p:extLst>
      <p:ext uri="{BB962C8B-B14F-4D97-AF65-F5344CB8AC3E}">
        <p14:creationId xmlns:p14="http://schemas.microsoft.com/office/powerpoint/2010/main" val="60410527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ea typeface="Calibri"/>
              <a:cs typeface="Calibri"/>
            </a:endParaRPr>
          </a:p>
        </p:txBody>
      </p:sp>
      <p:sp>
        <p:nvSpPr>
          <p:cNvPr id="4" name="Slide Number Placeholder 3"/>
          <p:cNvSpPr>
            <a:spLocks noGrp="1"/>
          </p:cNvSpPr>
          <p:nvPr>
            <p:ph type="sldNum" sz="quarter" idx="5"/>
          </p:nvPr>
        </p:nvSpPr>
        <p:spPr/>
        <p:txBody>
          <a:bodyPr/>
          <a:lstStyle/>
          <a:p>
            <a:fld id="{8B56426F-03D6-4092-BCBA-34B4C9681461}" type="slidenum">
              <a:t>24</a:t>
            </a:fld>
            <a:endParaRPr lang="en-GB"/>
          </a:p>
        </p:txBody>
      </p:sp>
    </p:spTree>
    <p:extLst>
      <p:ext uri="{BB962C8B-B14F-4D97-AF65-F5344CB8AC3E}">
        <p14:creationId xmlns:p14="http://schemas.microsoft.com/office/powerpoint/2010/main" val="203895986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ea typeface="Calibri"/>
              <a:cs typeface="Calibri"/>
            </a:endParaRPr>
          </a:p>
        </p:txBody>
      </p:sp>
      <p:sp>
        <p:nvSpPr>
          <p:cNvPr id="4" name="Slide Number Placeholder 3"/>
          <p:cNvSpPr>
            <a:spLocks noGrp="1"/>
          </p:cNvSpPr>
          <p:nvPr>
            <p:ph type="sldNum" sz="quarter" idx="5"/>
          </p:nvPr>
        </p:nvSpPr>
        <p:spPr/>
        <p:txBody>
          <a:bodyPr/>
          <a:lstStyle/>
          <a:p>
            <a:fld id="{8B56426F-03D6-4092-BCBA-34B4C9681461}" type="slidenum">
              <a:t>25</a:t>
            </a:fld>
            <a:endParaRPr lang="en-GB"/>
          </a:p>
        </p:txBody>
      </p:sp>
    </p:spTree>
    <p:extLst>
      <p:ext uri="{BB962C8B-B14F-4D97-AF65-F5344CB8AC3E}">
        <p14:creationId xmlns:p14="http://schemas.microsoft.com/office/powerpoint/2010/main" val="408192275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ea typeface="Calibri"/>
              <a:cs typeface="Calibri"/>
            </a:endParaRPr>
          </a:p>
        </p:txBody>
      </p:sp>
      <p:sp>
        <p:nvSpPr>
          <p:cNvPr id="4" name="Slide Number Placeholder 3"/>
          <p:cNvSpPr>
            <a:spLocks noGrp="1"/>
          </p:cNvSpPr>
          <p:nvPr>
            <p:ph type="sldNum" sz="quarter" idx="5"/>
          </p:nvPr>
        </p:nvSpPr>
        <p:spPr/>
        <p:txBody>
          <a:bodyPr/>
          <a:lstStyle/>
          <a:p>
            <a:fld id="{8B56426F-03D6-4092-BCBA-34B4C9681461}" type="slidenum">
              <a:t>26</a:t>
            </a:fld>
            <a:endParaRPr lang="en-GB"/>
          </a:p>
        </p:txBody>
      </p:sp>
    </p:spTree>
    <p:extLst>
      <p:ext uri="{BB962C8B-B14F-4D97-AF65-F5344CB8AC3E}">
        <p14:creationId xmlns:p14="http://schemas.microsoft.com/office/powerpoint/2010/main" val="276581972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ea typeface="Calibri"/>
              <a:cs typeface="Calibri"/>
            </a:endParaRPr>
          </a:p>
        </p:txBody>
      </p:sp>
      <p:sp>
        <p:nvSpPr>
          <p:cNvPr id="4" name="Slide Number Placeholder 3"/>
          <p:cNvSpPr>
            <a:spLocks noGrp="1"/>
          </p:cNvSpPr>
          <p:nvPr>
            <p:ph type="sldNum" sz="quarter" idx="5"/>
          </p:nvPr>
        </p:nvSpPr>
        <p:spPr/>
        <p:txBody>
          <a:bodyPr/>
          <a:lstStyle/>
          <a:p>
            <a:fld id="{8B56426F-03D6-4092-BCBA-34B4C9681461}" type="slidenum">
              <a:t>27</a:t>
            </a:fld>
            <a:endParaRPr lang="en-GB"/>
          </a:p>
        </p:txBody>
      </p:sp>
    </p:spTree>
    <p:extLst>
      <p:ext uri="{BB962C8B-B14F-4D97-AF65-F5344CB8AC3E}">
        <p14:creationId xmlns:p14="http://schemas.microsoft.com/office/powerpoint/2010/main" val="188044318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ea typeface="Calibri"/>
              <a:cs typeface="Calibri"/>
            </a:endParaRPr>
          </a:p>
        </p:txBody>
      </p:sp>
      <p:sp>
        <p:nvSpPr>
          <p:cNvPr id="4" name="Slide Number Placeholder 3"/>
          <p:cNvSpPr>
            <a:spLocks noGrp="1"/>
          </p:cNvSpPr>
          <p:nvPr>
            <p:ph type="sldNum" sz="quarter" idx="5"/>
          </p:nvPr>
        </p:nvSpPr>
        <p:spPr/>
        <p:txBody>
          <a:bodyPr/>
          <a:lstStyle/>
          <a:p>
            <a:fld id="{8B56426F-03D6-4092-BCBA-34B4C9681461}" type="slidenum">
              <a:t>28</a:t>
            </a:fld>
            <a:endParaRPr lang="en-GB"/>
          </a:p>
        </p:txBody>
      </p:sp>
    </p:spTree>
    <p:extLst>
      <p:ext uri="{BB962C8B-B14F-4D97-AF65-F5344CB8AC3E}">
        <p14:creationId xmlns:p14="http://schemas.microsoft.com/office/powerpoint/2010/main" val="220298127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ea typeface="Calibri"/>
              <a:cs typeface="Calibri"/>
            </a:endParaRPr>
          </a:p>
        </p:txBody>
      </p:sp>
      <p:sp>
        <p:nvSpPr>
          <p:cNvPr id="4" name="Slide Number Placeholder 3"/>
          <p:cNvSpPr>
            <a:spLocks noGrp="1"/>
          </p:cNvSpPr>
          <p:nvPr>
            <p:ph type="sldNum" sz="quarter" idx="5"/>
          </p:nvPr>
        </p:nvSpPr>
        <p:spPr/>
        <p:txBody>
          <a:bodyPr/>
          <a:lstStyle/>
          <a:p>
            <a:fld id="{8B56426F-03D6-4092-BCBA-34B4C9681461}" type="slidenum">
              <a:t>29</a:t>
            </a:fld>
            <a:endParaRPr lang="en-GB"/>
          </a:p>
        </p:txBody>
      </p:sp>
    </p:spTree>
    <p:extLst>
      <p:ext uri="{BB962C8B-B14F-4D97-AF65-F5344CB8AC3E}">
        <p14:creationId xmlns:p14="http://schemas.microsoft.com/office/powerpoint/2010/main" val="352830416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ea typeface="Calibri"/>
              <a:cs typeface="Calibri"/>
            </a:endParaRPr>
          </a:p>
        </p:txBody>
      </p:sp>
      <p:sp>
        <p:nvSpPr>
          <p:cNvPr id="4" name="Slide Number Placeholder 3"/>
          <p:cNvSpPr>
            <a:spLocks noGrp="1"/>
          </p:cNvSpPr>
          <p:nvPr>
            <p:ph type="sldNum" sz="quarter" idx="5"/>
          </p:nvPr>
        </p:nvSpPr>
        <p:spPr/>
        <p:txBody>
          <a:bodyPr/>
          <a:lstStyle/>
          <a:p>
            <a:fld id="{8B56426F-03D6-4092-BCBA-34B4C9681461}" type="slidenum">
              <a:t>30</a:t>
            </a:fld>
            <a:endParaRPr lang="en-GB"/>
          </a:p>
        </p:txBody>
      </p:sp>
    </p:spTree>
    <p:extLst>
      <p:ext uri="{BB962C8B-B14F-4D97-AF65-F5344CB8AC3E}">
        <p14:creationId xmlns:p14="http://schemas.microsoft.com/office/powerpoint/2010/main" val="85440437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ea typeface="Calibri"/>
              <a:cs typeface="Calibri"/>
            </a:endParaRPr>
          </a:p>
        </p:txBody>
      </p:sp>
      <p:sp>
        <p:nvSpPr>
          <p:cNvPr id="4" name="Slide Number Placeholder 3"/>
          <p:cNvSpPr>
            <a:spLocks noGrp="1"/>
          </p:cNvSpPr>
          <p:nvPr>
            <p:ph type="sldNum" sz="quarter" idx="5"/>
          </p:nvPr>
        </p:nvSpPr>
        <p:spPr/>
        <p:txBody>
          <a:bodyPr/>
          <a:lstStyle/>
          <a:p>
            <a:fld id="{8B56426F-03D6-4092-BCBA-34B4C9681461}" type="slidenum">
              <a:t>31</a:t>
            </a:fld>
            <a:endParaRPr lang="en-GB"/>
          </a:p>
        </p:txBody>
      </p:sp>
    </p:spTree>
    <p:extLst>
      <p:ext uri="{BB962C8B-B14F-4D97-AF65-F5344CB8AC3E}">
        <p14:creationId xmlns:p14="http://schemas.microsoft.com/office/powerpoint/2010/main" val="60564803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ea typeface="Calibri"/>
              <a:cs typeface="Calibri"/>
            </a:endParaRPr>
          </a:p>
        </p:txBody>
      </p:sp>
      <p:sp>
        <p:nvSpPr>
          <p:cNvPr id="4" name="Slide Number Placeholder 3"/>
          <p:cNvSpPr>
            <a:spLocks noGrp="1"/>
          </p:cNvSpPr>
          <p:nvPr>
            <p:ph type="sldNum" sz="quarter" idx="5"/>
          </p:nvPr>
        </p:nvSpPr>
        <p:spPr/>
        <p:txBody>
          <a:bodyPr/>
          <a:lstStyle/>
          <a:p>
            <a:fld id="{8B56426F-03D6-4092-BCBA-34B4C9681461}" type="slidenum">
              <a:t>32</a:t>
            </a:fld>
            <a:endParaRPr lang="en-GB"/>
          </a:p>
        </p:txBody>
      </p:sp>
    </p:spTree>
    <p:extLst>
      <p:ext uri="{BB962C8B-B14F-4D97-AF65-F5344CB8AC3E}">
        <p14:creationId xmlns:p14="http://schemas.microsoft.com/office/powerpoint/2010/main" val="174285085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ea typeface="Calibri"/>
              <a:cs typeface="Calibri"/>
            </a:endParaRPr>
          </a:p>
        </p:txBody>
      </p:sp>
      <p:sp>
        <p:nvSpPr>
          <p:cNvPr id="4" name="Slide Number Placeholder 3"/>
          <p:cNvSpPr>
            <a:spLocks noGrp="1"/>
          </p:cNvSpPr>
          <p:nvPr>
            <p:ph type="sldNum" sz="quarter" idx="10"/>
          </p:nvPr>
        </p:nvSpPr>
        <p:spPr/>
        <p:txBody>
          <a:bodyPr/>
          <a:lstStyle/>
          <a:p>
            <a:fld id="{8B56426F-03D6-4092-BCBA-34B4C9681461}" type="slidenum">
              <a:rPr lang="en-GB" smtClean="0"/>
              <a:t>33</a:t>
            </a:fld>
            <a:endParaRPr lang="en-GB"/>
          </a:p>
        </p:txBody>
      </p:sp>
    </p:spTree>
    <p:extLst>
      <p:ext uri="{BB962C8B-B14F-4D97-AF65-F5344CB8AC3E}">
        <p14:creationId xmlns:p14="http://schemas.microsoft.com/office/powerpoint/2010/main" val="144113202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ea typeface="Calibri"/>
              <a:cs typeface="Calibri"/>
            </a:endParaRPr>
          </a:p>
        </p:txBody>
      </p:sp>
      <p:sp>
        <p:nvSpPr>
          <p:cNvPr id="4" name="Slide Number Placeholder 3"/>
          <p:cNvSpPr>
            <a:spLocks noGrp="1"/>
          </p:cNvSpPr>
          <p:nvPr>
            <p:ph type="sldNum" sz="quarter" idx="5"/>
          </p:nvPr>
        </p:nvSpPr>
        <p:spPr/>
        <p:txBody>
          <a:bodyPr/>
          <a:lstStyle/>
          <a:p>
            <a:fld id="{8B56426F-03D6-4092-BCBA-34B4C9681461}" type="slidenum">
              <a:t>34</a:t>
            </a:fld>
            <a:endParaRPr lang="en-GB"/>
          </a:p>
        </p:txBody>
      </p:sp>
    </p:spTree>
    <p:extLst>
      <p:ext uri="{BB962C8B-B14F-4D97-AF65-F5344CB8AC3E}">
        <p14:creationId xmlns:p14="http://schemas.microsoft.com/office/powerpoint/2010/main" val="97443782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ea typeface="Calibri"/>
              <a:cs typeface="Calibri"/>
            </a:endParaRPr>
          </a:p>
        </p:txBody>
      </p:sp>
      <p:sp>
        <p:nvSpPr>
          <p:cNvPr id="4" name="Slide Number Placeholder 3"/>
          <p:cNvSpPr>
            <a:spLocks noGrp="1"/>
          </p:cNvSpPr>
          <p:nvPr>
            <p:ph type="sldNum" sz="quarter" idx="5"/>
          </p:nvPr>
        </p:nvSpPr>
        <p:spPr/>
        <p:txBody>
          <a:bodyPr/>
          <a:lstStyle/>
          <a:p>
            <a:fld id="{8B56426F-03D6-4092-BCBA-34B4C9681461}" type="slidenum">
              <a:t>35</a:t>
            </a:fld>
            <a:endParaRPr lang="en-GB"/>
          </a:p>
        </p:txBody>
      </p:sp>
    </p:spTree>
    <p:extLst>
      <p:ext uri="{BB962C8B-B14F-4D97-AF65-F5344CB8AC3E}">
        <p14:creationId xmlns:p14="http://schemas.microsoft.com/office/powerpoint/2010/main" val="29740020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03F867F5-6274-4936-9906-6996E242E064}" type="datetimeFigureOut">
              <a:rPr lang="en-GB" smtClean="0"/>
              <a:t>15/01/2026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E601DE9-DFA8-4C7F-AE45-47A7B6217137}" type="slidenum">
              <a:rPr lang="en-GB" smtClean="0"/>
              <a:t>‹#›</a:t>
            </a:fld>
            <a:endParaRPr lang="en-GB"/>
          </a:p>
        </p:txBody>
      </p:sp>
    </p:spTree>
    <p:extLst>
      <p:ext uri="{BB962C8B-B14F-4D97-AF65-F5344CB8AC3E}">
        <p14:creationId xmlns:p14="http://schemas.microsoft.com/office/powerpoint/2010/main" val="27502471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3F867F5-6274-4936-9906-6996E242E064}" type="datetimeFigureOut">
              <a:rPr lang="en-GB" smtClean="0"/>
              <a:t>15/01/2026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E601DE9-DFA8-4C7F-AE45-47A7B6217137}" type="slidenum">
              <a:rPr lang="en-GB" smtClean="0"/>
              <a:t>‹#›</a:t>
            </a:fld>
            <a:endParaRPr lang="en-GB"/>
          </a:p>
        </p:txBody>
      </p:sp>
    </p:spTree>
    <p:extLst>
      <p:ext uri="{BB962C8B-B14F-4D97-AF65-F5344CB8AC3E}">
        <p14:creationId xmlns:p14="http://schemas.microsoft.com/office/powerpoint/2010/main" val="38180531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3F867F5-6274-4936-9906-6996E242E064}" type="datetimeFigureOut">
              <a:rPr lang="en-GB" smtClean="0"/>
              <a:t>15/01/2026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E601DE9-DFA8-4C7F-AE45-47A7B6217137}" type="slidenum">
              <a:rPr lang="en-GB" smtClean="0"/>
              <a:t>‹#›</a:t>
            </a:fld>
            <a:endParaRPr lang="en-GB"/>
          </a:p>
        </p:txBody>
      </p:sp>
    </p:spTree>
    <p:extLst>
      <p:ext uri="{BB962C8B-B14F-4D97-AF65-F5344CB8AC3E}">
        <p14:creationId xmlns:p14="http://schemas.microsoft.com/office/powerpoint/2010/main" val="17902498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03F867F5-6274-4936-9906-6996E242E064}" type="datetimeFigureOut">
              <a:rPr lang="en-GB" smtClean="0"/>
              <a:t>15/01/2026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E601DE9-DFA8-4C7F-AE45-47A7B6217137}" type="slidenum">
              <a:rPr lang="en-GB" smtClean="0"/>
              <a:t>‹#›</a:t>
            </a:fld>
            <a:endParaRPr lang="en-GB"/>
          </a:p>
        </p:txBody>
      </p:sp>
    </p:spTree>
    <p:extLst>
      <p:ext uri="{BB962C8B-B14F-4D97-AF65-F5344CB8AC3E}">
        <p14:creationId xmlns:p14="http://schemas.microsoft.com/office/powerpoint/2010/main" val="23876273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03F867F5-6274-4936-9906-6996E242E064}" type="datetimeFigureOut">
              <a:rPr lang="en-GB" smtClean="0"/>
              <a:t>15/01/2026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E601DE9-DFA8-4C7F-AE45-47A7B6217137}" type="slidenum">
              <a:rPr lang="en-GB" smtClean="0"/>
              <a:t>‹#›</a:t>
            </a:fld>
            <a:endParaRPr lang="en-GB"/>
          </a:p>
        </p:txBody>
      </p:sp>
    </p:spTree>
    <p:extLst>
      <p:ext uri="{BB962C8B-B14F-4D97-AF65-F5344CB8AC3E}">
        <p14:creationId xmlns:p14="http://schemas.microsoft.com/office/powerpoint/2010/main" val="700084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p>
        </p:txBody>
      </p:sp>
      <p:sp>
        <p:nvSpPr>
          <p:cNvPr id="3" name="Date Placeholder 2"/>
          <p:cNvSpPr>
            <a:spLocks noGrp="1"/>
          </p:cNvSpPr>
          <p:nvPr>
            <p:ph type="dt" sz="half" idx="10"/>
          </p:nvPr>
        </p:nvSpPr>
        <p:spPr/>
        <p:txBody>
          <a:bodyPr/>
          <a:lstStyle/>
          <a:p>
            <a:fld id="{03F867F5-6274-4936-9906-6996E242E064}" type="datetimeFigureOut">
              <a:rPr lang="en-GB" smtClean="0"/>
              <a:t>15/01/2026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E601DE9-DFA8-4C7F-AE45-47A7B6217137}" type="slidenum">
              <a:rPr lang="en-GB" smtClean="0"/>
              <a:t>‹#›</a:t>
            </a:fld>
            <a:endParaRPr lang="en-GB"/>
          </a:p>
        </p:txBody>
      </p:sp>
    </p:spTree>
    <p:extLst>
      <p:ext uri="{BB962C8B-B14F-4D97-AF65-F5344CB8AC3E}">
        <p14:creationId xmlns:p14="http://schemas.microsoft.com/office/powerpoint/2010/main" val="32281657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F867F5-6274-4936-9906-6996E242E064}" type="datetimeFigureOut">
              <a:rPr lang="en-GB" smtClean="0"/>
              <a:t>15/01/2026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E601DE9-DFA8-4C7F-AE45-47A7B6217137}" type="slidenum">
              <a:rPr lang="en-GB" smtClean="0"/>
              <a:t>‹#›</a:t>
            </a:fld>
            <a:endParaRPr lang="en-GB"/>
          </a:p>
        </p:txBody>
      </p:sp>
    </p:spTree>
    <p:extLst>
      <p:ext uri="{BB962C8B-B14F-4D97-AF65-F5344CB8AC3E}">
        <p14:creationId xmlns:p14="http://schemas.microsoft.com/office/powerpoint/2010/main" val="762497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3F867F5-6274-4936-9906-6996E242E064}" type="datetimeFigureOut">
              <a:rPr lang="en-GB" smtClean="0"/>
              <a:t>15/01/2026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E601DE9-DFA8-4C7F-AE45-47A7B6217137}" type="slidenum">
              <a:rPr lang="en-GB" smtClean="0"/>
              <a:t>‹#›</a:t>
            </a:fld>
            <a:endParaRPr lang="en-GB"/>
          </a:p>
        </p:txBody>
      </p:sp>
    </p:spTree>
    <p:extLst>
      <p:ext uri="{BB962C8B-B14F-4D97-AF65-F5344CB8AC3E}">
        <p14:creationId xmlns:p14="http://schemas.microsoft.com/office/powerpoint/2010/main" val="4226297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03F867F5-6274-4936-9906-6996E242E064}" type="datetimeFigureOut">
              <a:rPr lang="en-GB" smtClean="0"/>
              <a:t>15/01/2026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E601DE9-DFA8-4C7F-AE45-47A7B6217137}" type="slidenum">
              <a:rPr lang="en-GB" smtClean="0"/>
              <a:t>‹#›</a:t>
            </a:fld>
            <a:endParaRPr lang="en-GB"/>
          </a:p>
        </p:txBody>
      </p:sp>
    </p:spTree>
    <p:extLst>
      <p:ext uri="{BB962C8B-B14F-4D97-AF65-F5344CB8AC3E}">
        <p14:creationId xmlns:p14="http://schemas.microsoft.com/office/powerpoint/2010/main" val="37524401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3F867F5-6274-4936-9906-6996E242E064}" type="datetimeFigureOut">
              <a:rPr lang="en-GB" smtClean="0"/>
              <a:t>15/01/2026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E601DE9-DFA8-4C7F-AE45-47A7B6217137}" type="slidenum">
              <a:rPr lang="en-GB" smtClean="0"/>
              <a:t>‹#›</a:t>
            </a:fld>
            <a:endParaRPr lang="en-GB"/>
          </a:p>
        </p:txBody>
      </p:sp>
    </p:spTree>
    <p:extLst>
      <p:ext uri="{BB962C8B-B14F-4D97-AF65-F5344CB8AC3E}">
        <p14:creationId xmlns:p14="http://schemas.microsoft.com/office/powerpoint/2010/main" val="10933023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3F867F5-6274-4936-9906-6996E242E064}" type="datetimeFigureOut">
              <a:rPr lang="en-GB" smtClean="0"/>
              <a:t>15/01/2026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E601DE9-DFA8-4C7F-AE45-47A7B6217137}"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latin typeface="Arial"/>
              </a:rPr>
              <a:t>”</a:t>
            </a:r>
            <a:endParaRPr lang="en-US">
              <a:solidFill>
                <a:schemeClr val="accent1">
                  <a:lumMod val="60000"/>
                  <a:lumOff val="40000"/>
                </a:schemeClr>
              </a:solidFill>
              <a:latin typeface="Arial"/>
            </a:endParaRPr>
          </a:p>
        </p:txBody>
      </p:sp>
    </p:spTree>
    <p:extLst>
      <p:ext uri="{BB962C8B-B14F-4D97-AF65-F5344CB8AC3E}">
        <p14:creationId xmlns:p14="http://schemas.microsoft.com/office/powerpoint/2010/main" val="198156202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3F867F5-6274-4936-9906-6996E242E064}" type="datetimeFigureOut">
              <a:rPr lang="en-GB" smtClean="0"/>
              <a:t>15/01/2026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E601DE9-DFA8-4C7F-AE45-47A7B6217137}" type="slidenum">
              <a:rPr lang="en-GB" smtClean="0"/>
              <a:t>‹#›</a:t>
            </a:fld>
            <a:endParaRPr lang="en-GB"/>
          </a:p>
        </p:txBody>
      </p:sp>
    </p:spTree>
    <p:extLst>
      <p:ext uri="{BB962C8B-B14F-4D97-AF65-F5344CB8AC3E}">
        <p14:creationId xmlns:p14="http://schemas.microsoft.com/office/powerpoint/2010/main" val="183355888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3F867F5-6274-4936-9906-6996E242E064}" type="datetimeFigureOut">
              <a:rPr lang="en-GB" smtClean="0"/>
              <a:t>15/01/2026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E601DE9-DFA8-4C7F-AE45-47A7B6217137}"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400577947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3F867F5-6274-4936-9906-6996E242E064}" type="datetimeFigureOut">
              <a:rPr lang="en-GB" smtClean="0"/>
              <a:t>15/01/2026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E601DE9-DFA8-4C7F-AE45-47A7B6217137}" type="slidenum">
              <a:rPr lang="en-GB" smtClean="0"/>
              <a:t>‹#›</a:t>
            </a:fld>
            <a:endParaRPr lang="en-GB"/>
          </a:p>
        </p:txBody>
      </p:sp>
    </p:spTree>
    <p:extLst>
      <p:ext uri="{BB962C8B-B14F-4D97-AF65-F5344CB8AC3E}">
        <p14:creationId xmlns:p14="http://schemas.microsoft.com/office/powerpoint/2010/main" val="32559524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3F867F5-6274-4936-9906-6996E242E064}" type="datetimeFigureOut">
              <a:rPr lang="en-GB" smtClean="0"/>
              <a:t>15/01/2026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E601DE9-DFA8-4C7F-AE45-47A7B6217137}" type="slidenum">
              <a:rPr lang="en-GB" smtClean="0"/>
              <a:t>‹#›</a:t>
            </a:fld>
            <a:endParaRPr lang="en-GB"/>
          </a:p>
        </p:txBody>
      </p:sp>
    </p:spTree>
    <p:extLst>
      <p:ext uri="{BB962C8B-B14F-4D97-AF65-F5344CB8AC3E}">
        <p14:creationId xmlns:p14="http://schemas.microsoft.com/office/powerpoint/2010/main" val="22193758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3F867F5-6274-4936-9906-6996E242E064}" type="datetimeFigureOut">
              <a:rPr lang="en-GB" smtClean="0"/>
              <a:t>15/01/2026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E601DE9-DFA8-4C7F-AE45-47A7B6217137}" type="slidenum">
              <a:rPr lang="en-GB" smtClean="0"/>
              <a:t>‹#›</a:t>
            </a:fld>
            <a:endParaRPr lang="en-GB"/>
          </a:p>
        </p:txBody>
      </p:sp>
    </p:spTree>
    <p:extLst>
      <p:ext uri="{BB962C8B-B14F-4D97-AF65-F5344CB8AC3E}">
        <p14:creationId xmlns:p14="http://schemas.microsoft.com/office/powerpoint/2010/main" val="19612007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03F867F5-6274-4936-9906-6996E242E064}" type="datetimeFigureOut">
              <a:rPr lang="en-GB" smtClean="0"/>
              <a:t>15/01/2026</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5E601DE9-DFA8-4C7F-AE45-47A7B6217137}" type="slidenum">
              <a:rPr lang="en-GB" smtClean="0"/>
              <a:t>‹#›</a:t>
            </a:fld>
            <a:endParaRPr lang="en-GB"/>
          </a:p>
        </p:txBody>
      </p:sp>
    </p:spTree>
    <p:extLst>
      <p:ext uri="{BB962C8B-B14F-4D97-AF65-F5344CB8AC3E}">
        <p14:creationId xmlns:p14="http://schemas.microsoft.com/office/powerpoint/2010/main" val="208694158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8.xml.rels><?xml version="1.0" encoding="UTF-8" standalone="yes"?>
<Relationships xmlns="http://schemas.openxmlformats.org/package/2006/relationships"><Relationship Id="rId3" Type="http://schemas.openxmlformats.org/officeDocument/2006/relationships/hyperlink" Target="https://primary.lbq.org/hub/ks2-sats-2025-reading-paper-analysis?utm_source=chatgpt.com" TargetMode="External"/><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hyperlink" Target="https://assets.publishing.service.gov.uk/media/664dc202f34f9b5a56adcc26/STA248812e_2024_ks2_English_reading_mark_schemes.pdf?utm_source=chatgpt.com" TargetMode="External"/><Relationship Id="rId4" Type="http://schemas.openxmlformats.org/officeDocument/2006/relationships/hyperlink" Target="https://www.hfleducation.org/blog/reflections-2025-ks2-sats-reading-paper?utm_source=chatgpt.com" TargetMode="External"/></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customXml" Target="../ink/ink2.xml"/><Relationship Id="rId5" Type="http://schemas.openxmlformats.org/officeDocument/2006/relationships/image" Target="../media/image170.png"/><Relationship Id="rId4" Type="http://schemas.openxmlformats.org/officeDocument/2006/relationships/customXml" Target="../ink/ink1.xml"/></Relationships>
</file>

<file path=ppt/slides/_rels/slide2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31.xml"/><Relationship Id="rId1" Type="http://schemas.openxmlformats.org/officeDocument/2006/relationships/slideLayout" Target="../slideLayouts/slideLayout2.xml"/><Relationship Id="rId5" Type="http://schemas.openxmlformats.org/officeDocument/2006/relationships/image" Target="../media/image32.jpeg"/><Relationship Id="rId4" Type="http://schemas.openxmlformats.org/officeDocument/2006/relationships/image" Target="../media/image31.jpeg"/></Relationships>
</file>

<file path=ppt/slides/_rels/slide33.xml.rels><?xml version="1.0" encoding="UTF-8" standalone="yes"?>
<Relationships xmlns="http://schemas.openxmlformats.org/package/2006/relationships"><Relationship Id="rId3" Type="http://schemas.openxmlformats.org/officeDocument/2006/relationships/hyperlink" Target="https://www.cgpbooks.co.uk/resources/ks2-sats-online-10-minute-tests" TargetMode="External"/><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2783C067-F8BF-4755-B516-8A0CD74CF6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6646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Isosceles Triangle 26">
            <a:extLst>
              <a:ext uri="{FF2B5EF4-FFF2-40B4-BE49-F238E27FC236}">
                <a16:creationId xmlns:a16="http://schemas.microsoft.com/office/drawing/2014/main" id="{2ED796EC-E7FF-46DB-B912-FB08BF12AA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a:extLst>
              <a:ext uri="{FF2B5EF4-FFF2-40B4-BE49-F238E27FC236}">
                <a16:creationId xmlns:a16="http://schemas.microsoft.com/office/drawing/2014/main" id="{549A2DAB-B431-487D-95AD-BB0FECB49E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738534" y="3818467"/>
            <a:ext cx="4450292" cy="3039533"/>
          </a:xfrm>
          <a:prstGeom prst="triangle">
            <a:avLst>
              <a:gd name="adj" fmla="val 100000"/>
            </a:avLst>
          </a:prstGeom>
          <a:solidFill>
            <a:schemeClr val="accent1">
              <a:alpha val="88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Rectangle 27">
            <a:extLst>
              <a:ext uri="{FF2B5EF4-FFF2-40B4-BE49-F238E27FC236}">
                <a16:creationId xmlns:a16="http://schemas.microsoft.com/office/drawing/2014/main" id="{0819F787-32B4-46A8-BC57-C6571BCEE2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25641" y="0"/>
            <a:ext cx="1766359" cy="6858000"/>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solidFill>
          <a:ln>
            <a:noFill/>
          </a:ln>
          <a:effectLst/>
        </p:spPr>
        <p:style>
          <a:lnRef idx="1">
            <a:schemeClr val="accent1"/>
          </a:lnRef>
          <a:fillRef idx="3">
            <a:schemeClr val="accent1"/>
          </a:fillRef>
          <a:effectRef idx="2">
            <a:schemeClr val="accent1"/>
          </a:effectRef>
          <a:fontRef idx="minor">
            <a:schemeClr val="lt1"/>
          </a:fontRef>
        </p:style>
      </p:sp>
      <p:cxnSp>
        <p:nvCxnSpPr>
          <p:cNvPr id="33" name="Straight Connector 32">
            <a:extLst>
              <a:ext uri="{FF2B5EF4-FFF2-40B4-BE49-F238E27FC236}">
                <a16:creationId xmlns:a16="http://schemas.microsoft.com/office/drawing/2014/main" id="{C5ECDEE1-7093-418F-9CF5-24EEB115C1C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134600" y="0"/>
            <a:ext cx="1727200" cy="6858000"/>
          </a:xfrm>
          <a:prstGeom prst="line">
            <a:avLst/>
          </a:prstGeom>
          <a:ln w="15875" cap="sq">
            <a:solidFill>
              <a:schemeClr val="accent2"/>
            </a:solidFill>
            <a:bevel/>
          </a:ln>
        </p:spPr>
        <p:style>
          <a:lnRef idx="2">
            <a:schemeClr val="accent1"/>
          </a:lnRef>
          <a:fillRef idx="0">
            <a:schemeClr val="accent1"/>
          </a:fillRef>
          <a:effectRef idx="1">
            <a:schemeClr val="accent1"/>
          </a:effectRef>
          <a:fontRef idx="minor">
            <a:schemeClr val="tx1"/>
          </a:fontRef>
        </p:style>
      </p:cxnSp>
      <p:cxnSp>
        <p:nvCxnSpPr>
          <p:cNvPr id="35" name="Straight Connector 34">
            <a:extLst>
              <a:ext uri="{FF2B5EF4-FFF2-40B4-BE49-F238E27FC236}">
                <a16:creationId xmlns:a16="http://schemas.microsoft.com/office/drawing/2014/main" id="{045062AF-EB11-4651-BC4A-4DA21768DE8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15875">
            <a:solidFill>
              <a:schemeClr val="accent1"/>
            </a:solidFill>
          </a:ln>
        </p:spPr>
        <p:style>
          <a:lnRef idx="2">
            <a:schemeClr val="accent1"/>
          </a:lnRef>
          <a:fillRef idx="0">
            <a:schemeClr val="accent1"/>
          </a:fillRef>
          <a:effectRef idx="1">
            <a:schemeClr val="accent1"/>
          </a:effectRef>
          <a:fontRef idx="minor">
            <a:schemeClr val="tx1"/>
          </a:fontRef>
        </p:style>
      </p:cxnSp>
      <p:sp>
        <p:nvSpPr>
          <p:cNvPr id="4" name="Text Placeholder 3">
            <a:extLst>
              <a:ext uri="{FF2B5EF4-FFF2-40B4-BE49-F238E27FC236}">
                <a16:creationId xmlns:a16="http://schemas.microsoft.com/office/drawing/2014/main" id="{6FCBC329-541E-4C2F-8C74-5836E5003673}"/>
              </a:ext>
            </a:extLst>
          </p:cNvPr>
          <p:cNvSpPr txBox="1">
            <a:spLocks/>
          </p:cNvSpPr>
          <p:nvPr/>
        </p:nvSpPr>
        <p:spPr>
          <a:xfrm>
            <a:off x="1507067" y="1397000"/>
            <a:ext cx="7766936" cy="2653836"/>
          </a:xfrm>
          <a:prstGeom prst="rect">
            <a:avLst/>
          </a:prstGeom>
        </p:spPr>
        <p:txBody>
          <a:bodyPr vert="horz" lIns="91440" tIns="45720" rIns="91440" bIns="45720" rtlCol="0" anchor="b">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lgn="r">
              <a:spcBef>
                <a:spcPct val="0"/>
              </a:spcBef>
              <a:spcAft>
                <a:spcPts val="600"/>
              </a:spcAft>
              <a:buNone/>
            </a:pPr>
            <a:r>
              <a:rPr lang="en-US" sz="5000">
                <a:solidFill>
                  <a:schemeClr val="accent1"/>
                </a:solidFill>
                <a:latin typeface="+mj-lt"/>
                <a:ea typeface="+mj-ea"/>
                <a:cs typeface="+mj-cs"/>
              </a:rPr>
              <a:t>Year 6 SATs 2026</a:t>
            </a:r>
            <a:endParaRPr lang="en-US">
              <a:solidFill>
                <a:schemeClr val="accent1"/>
              </a:solidFill>
            </a:endParaRPr>
          </a:p>
          <a:p>
            <a:pPr marL="0" indent="0" algn="r">
              <a:spcBef>
                <a:spcPct val="0"/>
              </a:spcBef>
              <a:spcAft>
                <a:spcPts val="600"/>
              </a:spcAft>
              <a:buNone/>
            </a:pPr>
            <a:r>
              <a:rPr lang="en-US" sz="5000">
                <a:solidFill>
                  <a:schemeClr val="accent1"/>
                </a:solidFill>
                <a:latin typeface="+mj-lt"/>
                <a:ea typeface="+mj-ea"/>
                <a:cs typeface="+mj-cs"/>
              </a:rPr>
              <a:t>presentation for parents, carers &amp; guardians</a:t>
            </a:r>
            <a:endParaRPr lang="en-US">
              <a:solidFill>
                <a:schemeClr val="accent1"/>
              </a:solidFill>
              <a:ea typeface="+mj-ea"/>
              <a:cs typeface="+mj-cs"/>
            </a:endParaRPr>
          </a:p>
        </p:txBody>
      </p:sp>
    </p:spTree>
    <p:extLst>
      <p:ext uri="{BB962C8B-B14F-4D97-AF65-F5344CB8AC3E}">
        <p14:creationId xmlns:p14="http://schemas.microsoft.com/office/powerpoint/2010/main" val="19261937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5CF8DE-D687-4E9F-8760-CA50B839FC9F}"/>
              </a:ext>
            </a:extLst>
          </p:cNvPr>
          <p:cNvSpPr>
            <a:spLocks noGrp="1"/>
          </p:cNvSpPr>
          <p:nvPr>
            <p:ph type="title"/>
          </p:nvPr>
        </p:nvSpPr>
        <p:spPr>
          <a:xfrm>
            <a:off x="677334" y="260278"/>
            <a:ext cx="8596668" cy="715767"/>
          </a:xfrm>
        </p:spPr>
        <p:txBody>
          <a:bodyPr>
            <a:normAutofit fontScale="90000"/>
          </a:bodyPr>
          <a:lstStyle/>
          <a:p>
            <a:r>
              <a:rPr lang="en-GB" b="1" u="sng">
                <a:latin typeface="Arial" panose="020B0604020202020204" pitchFamily="34" charset="0"/>
                <a:cs typeface="Arial" panose="020B0604020202020204" pitchFamily="34" charset="0"/>
              </a:rPr>
              <a:t>What are the SATs?</a:t>
            </a:r>
            <a:br>
              <a:rPr lang="en-GB" u="sng">
                <a:latin typeface="Arial" panose="020B0604020202020204" pitchFamily="34" charset="0"/>
                <a:cs typeface="Arial" panose="020B0604020202020204" pitchFamily="34" charset="0"/>
              </a:rPr>
            </a:br>
            <a:endParaRPr lang="en-GB"/>
          </a:p>
        </p:txBody>
      </p:sp>
      <p:sp>
        <p:nvSpPr>
          <p:cNvPr id="3" name="Content Placeholder 2">
            <a:extLst>
              <a:ext uri="{FF2B5EF4-FFF2-40B4-BE49-F238E27FC236}">
                <a16:creationId xmlns:a16="http://schemas.microsoft.com/office/drawing/2014/main" id="{3D31BC10-09AD-4D22-87C3-7BBE6569A34D}"/>
              </a:ext>
            </a:extLst>
          </p:cNvPr>
          <p:cNvSpPr>
            <a:spLocks noGrp="1"/>
          </p:cNvSpPr>
          <p:nvPr>
            <p:ph idx="1"/>
          </p:nvPr>
        </p:nvSpPr>
        <p:spPr>
          <a:xfrm>
            <a:off x="677495" y="836728"/>
            <a:ext cx="5784950" cy="6028932"/>
          </a:xfrm>
        </p:spPr>
        <p:txBody>
          <a:bodyPr vert="horz" lIns="91440" tIns="45720" rIns="91440" bIns="45720" rtlCol="0" anchor="t">
            <a:noAutofit/>
          </a:bodyPr>
          <a:lstStyle/>
          <a:p>
            <a:pPr>
              <a:buFont typeface="Arial" charset="0"/>
              <a:buChar char="•"/>
            </a:pPr>
            <a:r>
              <a:rPr lang="en-GB" sz="2000" dirty="0">
                <a:latin typeface="Segoe UI"/>
                <a:ea typeface="Arial" charset="0"/>
                <a:cs typeface="Segoe UI"/>
              </a:rPr>
              <a:t>SATs [Standard Assessment Tests] is a term people use to refer to End of Key Stage 2 Assessments;  </a:t>
            </a:r>
          </a:p>
          <a:p>
            <a:pPr>
              <a:buFont typeface="Arial" charset="0"/>
              <a:buChar char="•"/>
            </a:pPr>
            <a:r>
              <a:rPr lang="en-GB" sz="2000" dirty="0">
                <a:latin typeface="Segoe UI"/>
                <a:ea typeface="Arial" charset="0"/>
                <a:cs typeface="Segoe UI"/>
              </a:rPr>
              <a:t>Writing is assessed using evidence collected by your child’s teacher throughout Year 6, so </a:t>
            </a:r>
            <a:r>
              <a:rPr lang="en-GB" sz="2000" b="1" dirty="0">
                <a:latin typeface="Segoe UI"/>
                <a:ea typeface="Arial" charset="0"/>
                <a:cs typeface="Segoe UI"/>
              </a:rPr>
              <a:t>there is no Year 6 SATs writing test</a:t>
            </a:r>
            <a:r>
              <a:rPr lang="en-GB" sz="2000" dirty="0">
                <a:latin typeface="Segoe UI"/>
                <a:ea typeface="Arial" charset="0"/>
                <a:cs typeface="Segoe UI"/>
              </a:rPr>
              <a:t>. We will look at a collection of writing which your child has completed independently in school and make a judgement based on the objectives given to us by the government. </a:t>
            </a:r>
          </a:p>
          <a:p>
            <a:pPr>
              <a:buFont typeface="Arial" charset="0"/>
              <a:buChar char="•"/>
            </a:pPr>
            <a:r>
              <a:rPr lang="en-GB" sz="2000" dirty="0">
                <a:latin typeface="Segoe UI"/>
                <a:cs typeface="Segoe UI"/>
              </a:rPr>
              <a:t>This writing may be moderated by the Local authority.</a:t>
            </a:r>
            <a:endParaRPr lang="en-GB" sz="2000" dirty="0">
              <a:latin typeface="Segoe UI" panose="020B0502040204020203" pitchFamily="34" charset="0"/>
              <a:cs typeface="Segoe UI" panose="020B0502040204020203" pitchFamily="34" charset="0"/>
            </a:endParaRPr>
          </a:p>
          <a:p>
            <a:pPr>
              <a:buFont typeface="Arial" charset="0"/>
              <a:buChar char="•"/>
            </a:pPr>
            <a:r>
              <a:rPr lang="en-US" sz="1600" i="1" dirty="0">
                <a:latin typeface="Segoe UI"/>
                <a:cs typeface="Segoe UI"/>
              </a:rPr>
              <a:t>The key stage 2 tests will be taken on set dates unless your child is absent, in which case they may be able to take them up to 5 school days afterwards. </a:t>
            </a:r>
            <a:endParaRPr lang="en-GB" sz="2000">
              <a:latin typeface="Segoe UI" panose="020B0502040204020203" pitchFamily="34" charset="0"/>
              <a:cs typeface="Segoe UI" panose="020B0502040204020203" pitchFamily="34" charset="0"/>
            </a:endParaRPr>
          </a:p>
          <a:p>
            <a:pPr>
              <a:buFont typeface="Arial" charset="0"/>
              <a:buChar char="•"/>
            </a:pPr>
            <a:r>
              <a:rPr lang="en-US" sz="1600" b="1" i="1">
                <a:solidFill>
                  <a:srgbClr val="388CDA"/>
                </a:solidFill>
                <a:latin typeface="Segoe UI" panose="020B0502040204020203" pitchFamily="34" charset="0"/>
                <a:ea typeface="Arial" charset="0"/>
                <a:cs typeface="Segoe UI" panose="020B0502040204020203" pitchFamily="34" charset="0"/>
              </a:rPr>
              <a:t>Science sampling has not taken place over the past couple of years. We have not been notified if this will happen this year. </a:t>
            </a:r>
            <a:endParaRPr lang="en-GB" sz="1600" b="1" i="1">
              <a:solidFill>
                <a:srgbClr val="388CDA"/>
              </a:solidFill>
              <a:latin typeface="Segoe UI" panose="020B0502040204020203" pitchFamily="34" charset="0"/>
              <a:ea typeface="Arial" charset="0"/>
              <a:cs typeface="Segoe UI" panose="020B0502040204020203" pitchFamily="34" charset="0"/>
            </a:endParaRPr>
          </a:p>
        </p:txBody>
      </p:sp>
      <p:pic>
        <p:nvPicPr>
          <p:cNvPr id="4" name="Picture 3" descr="A screenshot of a school schedule&#10;&#10;AI-generated content may be incorrect.">
            <a:extLst>
              <a:ext uri="{FF2B5EF4-FFF2-40B4-BE49-F238E27FC236}">
                <a16:creationId xmlns:a16="http://schemas.microsoft.com/office/drawing/2014/main" id="{EC389E90-15EE-E712-CB4D-F45BA0017EAC}"/>
              </a:ext>
            </a:extLst>
          </p:cNvPr>
          <p:cNvPicPr>
            <a:picLocks noChangeAspect="1"/>
          </p:cNvPicPr>
          <p:nvPr/>
        </p:nvPicPr>
        <p:blipFill>
          <a:blip r:embed="rId3"/>
          <a:stretch>
            <a:fillRect/>
          </a:stretch>
        </p:blipFill>
        <p:spPr>
          <a:xfrm>
            <a:off x="6469020" y="2786449"/>
            <a:ext cx="5720664" cy="3179806"/>
          </a:xfrm>
          <a:prstGeom prst="rect">
            <a:avLst/>
          </a:prstGeom>
        </p:spPr>
      </p:pic>
    </p:spTree>
    <p:extLst>
      <p:ext uri="{BB962C8B-B14F-4D97-AF65-F5344CB8AC3E}">
        <p14:creationId xmlns:p14="http://schemas.microsoft.com/office/powerpoint/2010/main" val="5596302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8DEB08-FA59-45B1-8061-6B406854ABDA}"/>
              </a:ext>
            </a:extLst>
          </p:cNvPr>
          <p:cNvSpPr>
            <a:spLocks noGrp="1"/>
          </p:cNvSpPr>
          <p:nvPr>
            <p:ph type="title"/>
          </p:nvPr>
        </p:nvSpPr>
        <p:spPr>
          <a:xfrm>
            <a:off x="677334" y="198634"/>
            <a:ext cx="8596668" cy="890954"/>
          </a:xfrm>
        </p:spPr>
        <p:txBody>
          <a:bodyPr>
            <a:normAutofit fontScale="90000"/>
          </a:bodyPr>
          <a:lstStyle/>
          <a:p>
            <a:r>
              <a:rPr lang="en-GB" b="1" u="sng">
                <a:latin typeface="Arial" panose="020B0604020202020204" pitchFamily="34" charset="0"/>
                <a:cs typeface="Arial" panose="020B0604020202020204" pitchFamily="34" charset="0"/>
              </a:rPr>
              <a:t>When and how are the SATs carried out?</a:t>
            </a:r>
            <a:br>
              <a:rPr lang="en-GB" u="sng">
                <a:latin typeface="Arial" panose="020B0604020202020204" pitchFamily="34" charset="0"/>
                <a:cs typeface="Arial" panose="020B0604020202020204" pitchFamily="34" charset="0"/>
              </a:rPr>
            </a:br>
            <a:endParaRPr lang="en-GB"/>
          </a:p>
        </p:txBody>
      </p:sp>
      <p:sp>
        <p:nvSpPr>
          <p:cNvPr id="3" name="Content Placeholder 2">
            <a:extLst>
              <a:ext uri="{FF2B5EF4-FFF2-40B4-BE49-F238E27FC236}">
                <a16:creationId xmlns:a16="http://schemas.microsoft.com/office/drawing/2014/main" id="{E88DDF8C-ECD3-4F21-A153-7C88F7F93F2A}"/>
              </a:ext>
            </a:extLst>
          </p:cNvPr>
          <p:cNvSpPr>
            <a:spLocks noGrp="1"/>
          </p:cNvSpPr>
          <p:nvPr>
            <p:ph idx="1"/>
          </p:nvPr>
        </p:nvSpPr>
        <p:spPr>
          <a:xfrm>
            <a:off x="677334" y="1418363"/>
            <a:ext cx="9243649" cy="4437908"/>
          </a:xfrm>
        </p:spPr>
        <p:txBody>
          <a:bodyPr vert="horz" lIns="91440" tIns="45720" rIns="91440" bIns="45720" rtlCol="0" anchor="t">
            <a:noAutofit/>
          </a:bodyPr>
          <a:lstStyle/>
          <a:p>
            <a:pPr>
              <a:buFont typeface="Arial" charset="0"/>
              <a:buChar char="•"/>
            </a:pPr>
            <a:r>
              <a:rPr lang="en-US" sz="2100">
                <a:latin typeface="Segoe UI" panose="020B0502040204020203" pitchFamily="34" charset="0"/>
                <a:ea typeface="Arial" charset="0"/>
                <a:cs typeface="Segoe UI" panose="020B0502040204020203" pitchFamily="34" charset="0"/>
              </a:rPr>
              <a:t>On the morning of each test, we will host a breakfast club for all year 6 pupils. This will give them a chance to relax, talk to their friends and be mentally prepared to sit their tests. </a:t>
            </a:r>
          </a:p>
          <a:p>
            <a:pPr>
              <a:buFont typeface="Arial" charset="0"/>
              <a:buChar char="•"/>
            </a:pPr>
            <a:r>
              <a:rPr lang="en-US" sz="2100">
                <a:latin typeface="Segoe UI" panose="020B0502040204020203" pitchFamily="34" charset="0"/>
                <a:ea typeface="Arial" charset="0"/>
                <a:cs typeface="Segoe UI" panose="020B0502040204020203" pitchFamily="34" charset="0"/>
              </a:rPr>
              <a:t>The tests will take place during normal school hours, under exam conditions.</a:t>
            </a:r>
          </a:p>
          <a:p>
            <a:pPr>
              <a:buFont typeface="Arial" charset="0"/>
              <a:buChar char="•"/>
            </a:pPr>
            <a:r>
              <a:rPr lang="en-US" sz="2100">
                <a:latin typeface="Segoe UI" panose="020B0502040204020203" pitchFamily="34" charset="0"/>
                <a:ea typeface="Arial" charset="0"/>
                <a:cs typeface="Segoe UI" panose="020B0502040204020203" pitchFamily="34" charset="0"/>
              </a:rPr>
              <a:t>Children are not allowed to talk to each other from the moment the assessments are handed out until they are collected after the test has ended. Pupils will have a break after each test. </a:t>
            </a:r>
          </a:p>
          <a:p>
            <a:pPr>
              <a:buFont typeface="Arial" charset="0"/>
              <a:buChar char="•"/>
            </a:pPr>
            <a:r>
              <a:rPr lang="en-US" sz="2100">
                <a:latin typeface="Segoe UI" panose="020B0502040204020203" pitchFamily="34" charset="0"/>
                <a:ea typeface="Arial" charset="0"/>
                <a:cs typeface="Segoe UI" panose="020B0502040204020203" pitchFamily="34" charset="0"/>
              </a:rPr>
              <a:t>Afterwards, the completed papers are sent away to be marked externally.</a:t>
            </a:r>
          </a:p>
          <a:p>
            <a:pPr>
              <a:buFont typeface="Arial" charset="0"/>
              <a:buChar char="•"/>
            </a:pPr>
            <a:r>
              <a:rPr lang="en-US" sz="2100">
                <a:latin typeface="Segoe UI" panose="020B0502040204020203" pitchFamily="34" charset="0"/>
                <a:ea typeface="Arial" charset="0"/>
                <a:cs typeface="Segoe UI" panose="020B0502040204020203" pitchFamily="34" charset="0"/>
              </a:rPr>
              <a:t>The children’s results are sent back to school at some point in July.</a:t>
            </a:r>
          </a:p>
          <a:p>
            <a:pPr>
              <a:buFont typeface="Arial" charset="0"/>
              <a:buChar char="•"/>
            </a:pPr>
            <a:r>
              <a:rPr lang="en-US" sz="2100">
                <a:latin typeface="Segoe UI" panose="020B0502040204020203" pitchFamily="34" charset="0"/>
                <a:ea typeface="Arial" charset="0"/>
                <a:cs typeface="Segoe UI" panose="020B0502040204020203" pitchFamily="34" charset="0"/>
              </a:rPr>
              <a:t>The standard timings of tests differ but last no more than 60 minutes.</a:t>
            </a:r>
            <a:endParaRPr lang="en-GB" sz="2400">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37044504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B7736B-CEB0-428F-B886-253F22B3A109}"/>
              </a:ext>
            </a:extLst>
          </p:cNvPr>
          <p:cNvSpPr>
            <a:spLocks noGrp="1"/>
          </p:cNvSpPr>
          <p:nvPr>
            <p:ph type="title"/>
          </p:nvPr>
        </p:nvSpPr>
        <p:spPr/>
        <p:txBody>
          <a:bodyPr/>
          <a:lstStyle/>
          <a:p>
            <a:r>
              <a:rPr lang="en-GB" b="1" u="sng">
                <a:latin typeface="Arial" panose="020B0604020202020204" pitchFamily="34" charset="0"/>
                <a:cs typeface="Arial" panose="020B0604020202020204" pitchFamily="34" charset="0"/>
              </a:rPr>
              <a:t>Specific arrangements for SATs</a:t>
            </a:r>
            <a:endParaRPr lang="en-GB"/>
          </a:p>
        </p:txBody>
      </p:sp>
      <p:sp>
        <p:nvSpPr>
          <p:cNvPr id="3" name="Content Placeholder 2">
            <a:extLst>
              <a:ext uri="{FF2B5EF4-FFF2-40B4-BE49-F238E27FC236}">
                <a16:creationId xmlns:a16="http://schemas.microsoft.com/office/drawing/2014/main" id="{D2070943-C829-4C2D-937E-789D7824611F}"/>
              </a:ext>
            </a:extLst>
          </p:cNvPr>
          <p:cNvSpPr>
            <a:spLocks noGrp="1"/>
          </p:cNvSpPr>
          <p:nvPr>
            <p:ph idx="1"/>
          </p:nvPr>
        </p:nvSpPr>
        <p:spPr>
          <a:xfrm>
            <a:off x="677334" y="1500555"/>
            <a:ext cx="8596668" cy="4540808"/>
          </a:xfrm>
        </p:spPr>
        <p:txBody>
          <a:bodyPr vert="horz" lIns="91440" tIns="45720" rIns="91440" bIns="45720" rtlCol="0" anchor="t">
            <a:normAutofit/>
          </a:bodyPr>
          <a:lstStyle/>
          <a:p>
            <a:pPr marL="0" indent="0">
              <a:buNone/>
            </a:pPr>
            <a:r>
              <a:rPr lang="en-US" b="1">
                <a:latin typeface="Segoe UI"/>
                <a:ea typeface="Arial" charset="0"/>
                <a:cs typeface="Segoe UI"/>
              </a:rPr>
              <a:t>Children with additional needs, who have similar provision in their day-to-day learning at school, </a:t>
            </a:r>
            <a:r>
              <a:rPr lang="en-US" b="1">
                <a:solidFill>
                  <a:schemeClr val="tx1"/>
                </a:solidFill>
                <a:latin typeface="Segoe UI"/>
                <a:ea typeface="Arial" charset="0"/>
                <a:cs typeface="Segoe UI"/>
              </a:rPr>
              <a:t>may</a:t>
            </a:r>
            <a:r>
              <a:rPr lang="en-US" b="1">
                <a:latin typeface="Segoe UI"/>
                <a:ea typeface="Arial" charset="0"/>
                <a:cs typeface="Segoe UI"/>
              </a:rPr>
              <a:t> be allotted specific arrangements:</a:t>
            </a:r>
          </a:p>
          <a:p>
            <a:r>
              <a:rPr lang="en-US">
                <a:latin typeface="Segoe UI"/>
                <a:ea typeface="Arial" charset="0"/>
                <a:cs typeface="Segoe UI"/>
              </a:rPr>
              <a:t>additional (extra) time,</a:t>
            </a:r>
          </a:p>
          <a:p>
            <a:r>
              <a:rPr lang="en-US">
                <a:latin typeface="Segoe UI"/>
                <a:ea typeface="Arial" charset="0"/>
                <a:cs typeface="Segoe UI"/>
              </a:rPr>
              <a:t>tests being opened early to be modified,</a:t>
            </a:r>
          </a:p>
          <a:p>
            <a:r>
              <a:rPr lang="en-US">
                <a:latin typeface="Segoe UI"/>
                <a:ea typeface="Arial" charset="0"/>
                <a:cs typeface="Segoe UI"/>
              </a:rPr>
              <a:t>an adult to read for them,</a:t>
            </a:r>
          </a:p>
          <a:p>
            <a:r>
              <a:rPr lang="en-US">
                <a:latin typeface="Segoe UI"/>
                <a:ea typeface="Arial" charset="0"/>
                <a:cs typeface="Segoe UI"/>
              </a:rPr>
              <a:t>an adult to scribe (write) for them,</a:t>
            </a:r>
          </a:p>
          <a:p>
            <a:r>
              <a:rPr lang="en-US">
                <a:latin typeface="Segoe UI"/>
                <a:ea typeface="Arial" charset="0"/>
                <a:cs typeface="Segoe UI"/>
              </a:rPr>
              <a:t>written or spoken translations of the mathematics reasoning papers,</a:t>
            </a:r>
          </a:p>
          <a:p>
            <a:r>
              <a:rPr lang="en-US">
                <a:latin typeface="Segoe UI"/>
                <a:ea typeface="Arial" charset="0"/>
                <a:cs typeface="Segoe UI"/>
              </a:rPr>
              <a:t>use of prompts or rest breaks</a:t>
            </a:r>
          </a:p>
          <a:p>
            <a:r>
              <a:rPr lang="en-US">
                <a:latin typeface="Segoe UI"/>
                <a:ea typeface="Arial" charset="0"/>
                <a:cs typeface="Segoe UI"/>
              </a:rPr>
              <a:t>arrangements for children who are ill or injured at the time of the tests.</a:t>
            </a:r>
          </a:p>
          <a:p>
            <a:pPr>
              <a:buFont typeface="Wingdings 3" charset="0"/>
              <a:buChar char=""/>
            </a:pPr>
            <a:endParaRPr lang="en-US" sz="1400">
              <a:latin typeface="Segoe UI" panose="020B0502040204020203" pitchFamily="34" charset="0"/>
              <a:ea typeface="Arial" charset="0"/>
              <a:cs typeface="Segoe UI" panose="020B0502040204020203" pitchFamily="34" charset="0"/>
            </a:endParaRPr>
          </a:p>
          <a:p>
            <a:pPr marL="0" indent="0" algn="ctr">
              <a:buNone/>
            </a:pPr>
            <a:r>
              <a:rPr lang="en-GB" b="1">
                <a:latin typeface="Segoe UI"/>
                <a:cs typeface="Segoe UI"/>
              </a:rPr>
              <a:t>You will be notified if this applies to your child. </a:t>
            </a:r>
          </a:p>
        </p:txBody>
      </p:sp>
      <p:sp>
        <p:nvSpPr>
          <p:cNvPr id="4" name="Rectangle 3">
            <a:extLst>
              <a:ext uri="{FF2B5EF4-FFF2-40B4-BE49-F238E27FC236}">
                <a16:creationId xmlns:a16="http://schemas.microsoft.com/office/drawing/2014/main" id="{964FA241-248B-4ABA-ADA8-5FD7D1E83D2A}"/>
              </a:ext>
            </a:extLst>
          </p:cNvPr>
          <p:cNvSpPr/>
          <p:nvPr/>
        </p:nvSpPr>
        <p:spPr>
          <a:xfrm>
            <a:off x="677334" y="6041363"/>
            <a:ext cx="8544366" cy="738664"/>
          </a:xfrm>
          <a:prstGeom prst="rect">
            <a:avLst/>
          </a:prstGeom>
        </p:spPr>
        <p:txBody>
          <a:bodyPr wrap="square">
            <a:spAutoFit/>
          </a:bodyPr>
          <a:lstStyle/>
          <a:p>
            <a:pPr lvl="0" algn="just"/>
            <a:r>
              <a:rPr lang="en-US" sz="1400" i="1">
                <a:solidFill>
                  <a:prstClr val="black"/>
                </a:solidFill>
                <a:latin typeface="Arial "/>
              </a:rPr>
              <a:t>*Pupils with an EHC plan are automatically allowed up to 25% additional time (except for the spelling paper, which is not strictly timed). Pupils who use the modified large print or braille versions of the tests are automatically allowed up to 100% additional time</a:t>
            </a:r>
            <a:endParaRPr lang="en-US" sz="1400" i="1">
              <a:solidFill>
                <a:prstClr val="black"/>
              </a:solidFill>
              <a:latin typeface="Arial "/>
              <a:ea typeface="Arial" charset="0"/>
              <a:cs typeface="Arial" charset="0"/>
            </a:endParaRPr>
          </a:p>
        </p:txBody>
      </p:sp>
    </p:spTree>
    <p:extLst>
      <p:ext uri="{BB962C8B-B14F-4D97-AF65-F5344CB8AC3E}">
        <p14:creationId xmlns:p14="http://schemas.microsoft.com/office/powerpoint/2010/main" val="33981818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91F04-E963-40C8-A4FF-87D9EE8B1956}"/>
              </a:ext>
            </a:extLst>
          </p:cNvPr>
          <p:cNvSpPr>
            <a:spLocks noGrp="1"/>
          </p:cNvSpPr>
          <p:nvPr>
            <p:ph type="title"/>
          </p:nvPr>
        </p:nvSpPr>
        <p:spPr/>
        <p:txBody>
          <a:bodyPr/>
          <a:lstStyle/>
          <a:p>
            <a:r>
              <a:rPr lang="en-GB" b="1" u="sng">
                <a:latin typeface="Arial" panose="020B0604020202020204" pitchFamily="34" charset="0"/>
                <a:cs typeface="Arial" panose="020B0604020202020204" pitchFamily="34" charset="0"/>
              </a:rPr>
              <a:t>What sort of results are reported?</a:t>
            </a:r>
            <a:br>
              <a:rPr lang="en-GB" u="sng">
                <a:latin typeface="Arial" panose="020B0604020202020204" pitchFamily="34" charset="0"/>
                <a:cs typeface="Arial" panose="020B0604020202020204" pitchFamily="34" charset="0"/>
              </a:rPr>
            </a:br>
            <a:endParaRPr lang="en-GB"/>
          </a:p>
        </p:txBody>
      </p:sp>
      <p:sp>
        <p:nvSpPr>
          <p:cNvPr id="3" name="Content Placeholder 2">
            <a:extLst>
              <a:ext uri="{FF2B5EF4-FFF2-40B4-BE49-F238E27FC236}">
                <a16:creationId xmlns:a16="http://schemas.microsoft.com/office/drawing/2014/main" id="{ED49717E-D01B-4BE6-AF15-2C745F96BA29}"/>
              </a:ext>
            </a:extLst>
          </p:cNvPr>
          <p:cNvSpPr>
            <a:spLocks noGrp="1"/>
          </p:cNvSpPr>
          <p:nvPr>
            <p:ph idx="1"/>
          </p:nvPr>
        </p:nvSpPr>
        <p:spPr>
          <a:xfrm>
            <a:off x="677334" y="1453663"/>
            <a:ext cx="8596668" cy="4587700"/>
          </a:xfrm>
        </p:spPr>
        <p:txBody>
          <a:bodyPr>
            <a:noAutofit/>
          </a:bodyPr>
          <a:lstStyle/>
          <a:p>
            <a:r>
              <a:rPr lang="en-US">
                <a:latin typeface="Segoe UI" panose="020B0502040204020203" pitchFamily="34" charset="0"/>
                <a:ea typeface="Arial" charset="0"/>
                <a:cs typeface="Segoe UI" panose="020B0502040204020203" pitchFamily="34" charset="0"/>
              </a:rPr>
              <a:t>Once marked, the tests will be given the following scores:</a:t>
            </a:r>
          </a:p>
          <a:p>
            <a:pPr marL="285750" indent="-285750">
              <a:buFont typeface="Courier New" panose="02070309020205020404" pitchFamily="49" charset="0"/>
              <a:buChar char="o"/>
            </a:pPr>
            <a:r>
              <a:rPr lang="en-US">
                <a:latin typeface="Segoe UI" panose="020B0502040204020203" pitchFamily="34" charset="0"/>
                <a:ea typeface="Arial" charset="0"/>
                <a:cs typeface="Segoe UI" panose="020B0502040204020203" pitchFamily="34" charset="0"/>
              </a:rPr>
              <a:t>A raw score (the total number of marks achieved for each paper)</a:t>
            </a:r>
          </a:p>
          <a:p>
            <a:pPr marL="285750" indent="-285750">
              <a:buFont typeface="Courier New" panose="02070309020205020404" pitchFamily="49" charset="0"/>
              <a:buChar char="o"/>
            </a:pPr>
            <a:r>
              <a:rPr lang="en-US">
                <a:latin typeface="Segoe UI" panose="020B0502040204020203" pitchFamily="34" charset="0"/>
                <a:ea typeface="Arial" charset="0"/>
                <a:cs typeface="Segoe UI" panose="020B0502040204020203" pitchFamily="34" charset="0"/>
              </a:rPr>
              <a:t>A scaled score (which is explained below)</a:t>
            </a:r>
          </a:p>
          <a:p>
            <a:pPr marL="285750" indent="-285750">
              <a:buFont typeface="Courier New" panose="02070309020205020404" pitchFamily="49" charset="0"/>
              <a:buChar char="o"/>
            </a:pPr>
            <a:r>
              <a:rPr lang="en-US">
                <a:latin typeface="Segoe UI" panose="020B0502040204020203" pitchFamily="34" charset="0"/>
                <a:ea typeface="Arial" charset="0"/>
                <a:cs typeface="Segoe UI" panose="020B0502040204020203" pitchFamily="34" charset="0"/>
              </a:rPr>
              <a:t>A judgement of whether the National Standard has been met. </a:t>
            </a:r>
          </a:p>
          <a:p>
            <a:r>
              <a:rPr lang="en-US">
                <a:latin typeface="Segoe UI" panose="020B0502040204020203" pitchFamily="34" charset="0"/>
                <a:ea typeface="Arial" charset="0"/>
                <a:cs typeface="Segoe UI" panose="020B0502040204020203" pitchFamily="34" charset="0"/>
              </a:rPr>
              <a:t>After marking each test, the external markers will convert each raw score into a scaled score to show whether each child is working below, at or above the national standard. </a:t>
            </a:r>
          </a:p>
          <a:p>
            <a:r>
              <a:rPr lang="en-US">
                <a:latin typeface="Segoe UI" panose="020B0502040204020203" pitchFamily="34" charset="0"/>
                <a:ea typeface="Arial" charset="0"/>
                <a:cs typeface="Segoe UI" panose="020B0502040204020203" pitchFamily="34" charset="0"/>
              </a:rPr>
              <a:t>When the scaled score is given, it is given in a range from 80 to 120. </a:t>
            </a:r>
          </a:p>
          <a:p>
            <a:r>
              <a:rPr lang="en-US" b="1">
                <a:latin typeface="Segoe UI" panose="020B0502040204020203" pitchFamily="34" charset="0"/>
                <a:ea typeface="Arial" charset="0"/>
                <a:cs typeface="Segoe UI" panose="020B0502040204020203" pitchFamily="34" charset="0"/>
              </a:rPr>
              <a:t>A scaled score of 100 or more is meeting the national standard</a:t>
            </a:r>
            <a:r>
              <a:rPr lang="en-US">
                <a:latin typeface="Segoe UI" panose="020B0502040204020203" pitchFamily="34" charset="0"/>
                <a:ea typeface="Arial" charset="0"/>
                <a:cs typeface="Segoe UI" panose="020B0502040204020203" pitchFamily="34" charset="0"/>
              </a:rPr>
              <a:t>. </a:t>
            </a:r>
          </a:p>
          <a:p>
            <a:r>
              <a:rPr lang="en-US">
                <a:latin typeface="Segoe UI" panose="020B0502040204020203" pitchFamily="34" charset="0"/>
                <a:ea typeface="Arial" charset="0"/>
                <a:cs typeface="Segoe UI" panose="020B0502040204020203" pitchFamily="34" charset="0"/>
              </a:rPr>
              <a:t>There are no separate tests for higher achieving pupils, however </a:t>
            </a:r>
            <a:r>
              <a:rPr lang="en-US" b="1">
                <a:latin typeface="Segoe UI" panose="020B0502040204020203" pitchFamily="34" charset="0"/>
                <a:ea typeface="Arial" charset="0"/>
                <a:cs typeface="Segoe UI" panose="020B0502040204020203" pitchFamily="34" charset="0"/>
              </a:rPr>
              <a:t>a scaled score over 110 (based on historical reporting) would show that a child is working above the national standard</a:t>
            </a:r>
            <a:r>
              <a:rPr lang="en-US">
                <a:latin typeface="Segoe UI" panose="020B0502040204020203" pitchFamily="34" charset="0"/>
                <a:ea typeface="Arial" charset="0"/>
                <a:cs typeface="Segoe UI" panose="020B0502040204020203" pitchFamily="34" charset="0"/>
              </a:rPr>
              <a:t> or Greater Depth.</a:t>
            </a:r>
          </a:p>
          <a:p>
            <a:endParaRPr lang="en-GB">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15630234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E44ACA-E3A9-41AB-8D46-B918D228250C}"/>
              </a:ext>
            </a:extLst>
          </p:cNvPr>
          <p:cNvSpPr>
            <a:spLocks noGrp="1"/>
          </p:cNvSpPr>
          <p:nvPr>
            <p:ph type="title"/>
          </p:nvPr>
        </p:nvSpPr>
        <p:spPr/>
        <p:txBody>
          <a:bodyPr/>
          <a:lstStyle/>
          <a:p>
            <a:r>
              <a:rPr lang="en-GB" b="1" u="sng">
                <a:latin typeface="Arial" panose="020B0604020202020204" pitchFamily="34" charset="0"/>
                <a:cs typeface="Arial" panose="020B0604020202020204" pitchFamily="34" charset="0"/>
              </a:rPr>
              <a:t>Grammar, Punctuation and Spelling</a:t>
            </a:r>
            <a:br>
              <a:rPr lang="en-GB" u="sng">
                <a:latin typeface="Arial" panose="020B0604020202020204" pitchFamily="34" charset="0"/>
                <a:cs typeface="Arial" panose="020B0604020202020204" pitchFamily="34" charset="0"/>
              </a:rPr>
            </a:br>
            <a:endParaRPr lang="en-GB"/>
          </a:p>
        </p:txBody>
      </p:sp>
      <p:sp>
        <p:nvSpPr>
          <p:cNvPr id="3" name="Content Placeholder 2">
            <a:extLst>
              <a:ext uri="{FF2B5EF4-FFF2-40B4-BE49-F238E27FC236}">
                <a16:creationId xmlns:a16="http://schemas.microsoft.com/office/drawing/2014/main" id="{E9558087-DBB1-4855-BFF1-AF3646AF2F39}"/>
              </a:ext>
            </a:extLst>
          </p:cNvPr>
          <p:cNvSpPr>
            <a:spLocks noGrp="1"/>
          </p:cNvSpPr>
          <p:nvPr>
            <p:ph idx="1"/>
          </p:nvPr>
        </p:nvSpPr>
        <p:spPr>
          <a:xfrm>
            <a:off x="677334" y="1561673"/>
            <a:ext cx="8596668" cy="4479690"/>
          </a:xfrm>
        </p:spPr>
        <p:txBody>
          <a:bodyPr vert="horz" lIns="91440" tIns="45720" rIns="91440" bIns="45720" rtlCol="0" anchor="t">
            <a:normAutofit/>
          </a:bodyPr>
          <a:lstStyle/>
          <a:p>
            <a:r>
              <a:rPr lang="en-GB" sz="2000">
                <a:latin typeface="Segoe UI"/>
                <a:cs typeface="Segoe UI"/>
              </a:rPr>
              <a:t>Grammar, Punctuation and Spelling is made up of two papers which will take place on </a:t>
            </a:r>
            <a:r>
              <a:rPr lang="en-GB" sz="2000" b="1">
                <a:latin typeface="Segoe UI"/>
                <a:cs typeface="Segoe UI"/>
              </a:rPr>
              <a:t>Monday 11th May 2026</a:t>
            </a:r>
            <a:r>
              <a:rPr lang="en-GB" sz="2000" dirty="0">
                <a:latin typeface="Segoe UI"/>
                <a:cs typeface="Segoe UI"/>
              </a:rPr>
              <a:t>:</a:t>
            </a:r>
          </a:p>
          <a:p>
            <a:endParaRPr lang="en-GB" sz="2000">
              <a:latin typeface="Segoe UI" panose="020B0502040204020203" pitchFamily="34" charset="0"/>
              <a:cs typeface="Segoe UI" panose="020B0502040204020203" pitchFamily="34" charset="0"/>
            </a:endParaRPr>
          </a:p>
          <a:p>
            <a:pPr marL="285750" indent="-285750">
              <a:buFont typeface="Arial" panose="020B0604020202020204" pitchFamily="34" charset="0"/>
              <a:buChar char="•"/>
            </a:pPr>
            <a:r>
              <a:rPr lang="en-GB" sz="2000">
                <a:latin typeface="Segoe UI" panose="020B0502040204020203" pitchFamily="34" charset="0"/>
                <a:cs typeface="Segoe UI" panose="020B0502040204020203" pitchFamily="34" charset="0"/>
              </a:rPr>
              <a:t>Paper 1 is the longer paper lasting 45 minutes. </a:t>
            </a:r>
            <a:r>
              <a:rPr lang="en-GB" sz="2000" b="1">
                <a:latin typeface="Segoe UI" panose="020B0502040204020203" pitchFamily="34" charset="0"/>
                <a:cs typeface="Segoe UI" panose="020B0502040204020203" pitchFamily="34" charset="0"/>
              </a:rPr>
              <a:t>This tests the children using a range of grammar, punctuation and spelling tasks.</a:t>
            </a:r>
            <a:endParaRPr lang="en-GB" sz="2000">
              <a:latin typeface="Segoe UI" panose="020B0502040204020203" pitchFamily="34" charset="0"/>
              <a:cs typeface="Segoe UI" panose="020B0502040204020203" pitchFamily="34" charset="0"/>
            </a:endParaRPr>
          </a:p>
          <a:p>
            <a:pPr marL="285750" indent="-285750">
              <a:buFont typeface="Arial" panose="020B0604020202020204" pitchFamily="34" charset="0"/>
              <a:buChar char="•"/>
            </a:pPr>
            <a:endParaRPr lang="en-GB" sz="2000">
              <a:latin typeface="Segoe UI" panose="020B0502040204020203" pitchFamily="34" charset="0"/>
              <a:cs typeface="Segoe UI" panose="020B0502040204020203" pitchFamily="34" charset="0"/>
            </a:endParaRPr>
          </a:p>
          <a:p>
            <a:pPr marL="285750" indent="-285750">
              <a:buFont typeface="Arial" panose="020B0604020202020204" pitchFamily="34" charset="0"/>
              <a:buChar char="•"/>
            </a:pPr>
            <a:r>
              <a:rPr lang="en-GB" sz="2000">
                <a:latin typeface="Segoe UI" panose="020B0502040204020203" pitchFamily="34" charset="0"/>
                <a:cs typeface="Segoe UI" panose="020B0502040204020203" pitchFamily="34" charset="0"/>
              </a:rPr>
              <a:t>Paper 2 is a shorter paper lasting 20 minutes, where </a:t>
            </a:r>
            <a:r>
              <a:rPr lang="en-GB" sz="2000" b="1">
                <a:latin typeface="Segoe UI" panose="020B0502040204020203" pitchFamily="34" charset="0"/>
                <a:cs typeface="Segoe UI" panose="020B0502040204020203" pitchFamily="34" charset="0"/>
              </a:rPr>
              <a:t>children will be tested on spelling only.</a:t>
            </a:r>
            <a:r>
              <a:rPr lang="en-GB" sz="2000">
                <a:latin typeface="Segoe UI" panose="020B0502040204020203" pitchFamily="34" charset="0"/>
                <a:cs typeface="Segoe UI" panose="020B0502040204020203" pitchFamily="34" charset="0"/>
              </a:rPr>
              <a:t> They are asked to fill in a blank within a sentence, attempting to spell out the spelling word in context correctly. </a:t>
            </a:r>
          </a:p>
          <a:p>
            <a:endParaRPr lang="en-GB" sz="2000">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17700737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46CA73-3F11-42F7-AD6E-120A2A925671}"/>
              </a:ext>
            </a:extLst>
          </p:cNvPr>
          <p:cNvSpPr>
            <a:spLocks noGrp="1"/>
          </p:cNvSpPr>
          <p:nvPr>
            <p:ph type="title"/>
          </p:nvPr>
        </p:nvSpPr>
        <p:spPr>
          <a:xfrm>
            <a:off x="677333" y="609600"/>
            <a:ext cx="8982481" cy="1320800"/>
          </a:xfrm>
        </p:spPr>
        <p:txBody>
          <a:bodyPr>
            <a:normAutofit fontScale="90000"/>
          </a:bodyPr>
          <a:lstStyle/>
          <a:p>
            <a:r>
              <a:rPr lang="en-GB" b="1" u="sng">
                <a:latin typeface="Arial" panose="020B0604020202020204" pitchFamily="34" charset="0"/>
                <a:cs typeface="Arial" panose="020B0604020202020204" pitchFamily="34" charset="0"/>
              </a:rPr>
              <a:t>Grammar, Punctuation and Spelling (Paper 1)</a:t>
            </a:r>
            <a:br>
              <a:rPr lang="en-GB" u="sng">
                <a:latin typeface="Arial" panose="020B0604020202020204" pitchFamily="34" charset="0"/>
                <a:cs typeface="Arial" panose="020B0604020202020204" pitchFamily="34" charset="0"/>
              </a:rPr>
            </a:br>
            <a:endParaRPr lang="en-GB"/>
          </a:p>
        </p:txBody>
      </p:sp>
      <p:sp>
        <p:nvSpPr>
          <p:cNvPr id="3" name="Content Placeholder 2">
            <a:extLst>
              <a:ext uri="{FF2B5EF4-FFF2-40B4-BE49-F238E27FC236}">
                <a16:creationId xmlns:a16="http://schemas.microsoft.com/office/drawing/2014/main" id="{A1B9169D-6738-439E-8453-C3ACCCC58866}"/>
              </a:ext>
            </a:extLst>
          </p:cNvPr>
          <p:cNvSpPr>
            <a:spLocks noGrp="1"/>
          </p:cNvSpPr>
          <p:nvPr>
            <p:ph idx="1"/>
          </p:nvPr>
        </p:nvSpPr>
        <p:spPr>
          <a:xfrm>
            <a:off x="677333" y="1312985"/>
            <a:ext cx="9263835" cy="3793271"/>
          </a:xfrm>
        </p:spPr>
        <p:txBody>
          <a:bodyPr vert="horz" lIns="91440" tIns="45720" rIns="91440" bIns="45720" rtlCol="0" anchor="t">
            <a:noAutofit/>
          </a:bodyPr>
          <a:lstStyle/>
          <a:p>
            <a:r>
              <a:rPr lang="en-GB">
                <a:latin typeface="Segoe UI"/>
                <a:cs typeface="Segoe UI"/>
              </a:rPr>
              <a:t>Grammar, Punctuation and Spelling (Paper 1) is the longer paper lasting 45 minutes, which takes place on </a:t>
            </a:r>
            <a:r>
              <a:rPr lang="en-GB" b="1">
                <a:latin typeface="Segoe UI"/>
                <a:cs typeface="Segoe UI"/>
              </a:rPr>
              <a:t>Monday 11</a:t>
            </a:r>
            <a:r>
              <a:rPr lang="en-GB" b="1" baseline="30000">
                <a:latin typeface="Segoe UI"/>
                <a:cs typeface="Segoe UI"/>
              </a:rPr>
              <a:t>th</a:t>
            </a:r>
            <a:r>
              <a:rPr lang="en-GB" b="1">
                <a:latin typeface="Segoe UI"/>
                <a:cs typeface="Segoe UI"/>
              </a:rPr>
              <a:t> May 2026</a:t>
            </a:r>
            <a:r>
              <a:rPr lang="en-GB" dirty="0">
                <a:latin typeface="Segoe UI"/>
                <a:cs typeface="Segoe UI"/>
              </a:rPr>
              <a:t>.</a:t>
            </a:r>
          </a:p>
          <a:p>
            <a:r>
              <a:rPr lang="en-GB" dirty="0">
                <a:latin typeface="Segoe UI"/>
                <a:cs typeface="Segoe UI"/>
              </a:rPr>
              <a:t>The children will be prepared by their class teacher so they are equipped with a good knowledge of the technical vocabulary needed to identify and describe various aspects of grammar and punctuation marks. </a:t>
            </a:r>
          </a:p>
          <a:p>
            <a:r>
              <a:rPr lang="en-GB">
                <a:latin typeface="Segoe UI"/>
                <a:cs typeface="Segoe UI"/>
              </a:rPr>
              <a:t>Grammar, Punctuation and Spelling (Paper 1) </a:t>
            </a:r>
            <a:r>
              <a:rPr lang="en-US">
                <a:latin typeface="Segoe UI"/>
                <a:cs typeface="Segoe UI"/>
              </a:rPr>
              <a:t>focuses on the following areas:  </a:t>
            </a:r>
            <a:br>
              <a:rPr lang="en-US" dirty="0">
                <a:latin typeface="Segoe UI" panose="020B0502040204020203" pitchFamily="34" charset="0"/>
                <a:cs typeface="Segoe UI" panose="020B0502040204020203" pitchFamily="34" charset="0"/>
              </a:rPr>
            </a:br>
            <a:r>
              <a:rPr lang="en-US">
                <a:solidFill>
                  <a:srgbClr val="388CDA"/>
                </a:solidFill>
                <a:latin typeface="Segoe UI"/>
                <a:cs typeface="Segoe UI"/>
              </a:rPr>
              <a:t>- Grammatical terms/word classes; </a:t>
            </a:r>
            <a:br>
              <a:rPr lang="en-US" dirty="0">
                <a:latin typeface="Segoe UI" panose="020B0502040204020203" pitchFamily="34" charset="0"/>
                <a:cs typeface="Segoe UI" panose="020B0502040204020203" pitchFamily="34" charset="0"/>
              </a:rPr>
            </a:br>
            <a:r>
              <a:rPr lang="en-US">
                <a:solidFill>
                  <a:srgbClr val="388CDA"/>
                </a:solidFill>
                <a:latin typeface="Segoe UI"/>
                <a:cs typeface="Segoe UI"/>
              </a:rPr>
              <a:t>- Functions of sentences;</a:t>
            </a:r>
            <a:br>
              <a:rPr lang="en-US" dirty="0">
                <a:latin typeface="Segoe UI" panose="020B0502040204020203" pitchFamily="34" charset="0"/>
                <a:cs typeface="Segoe UI" panose="020B0502040204020203" pitchFamily="34" charset="0"/>
              </a:rPr>
            </a:br>
            <a:r>
              <a:rPr lang="en-US">
                <a:solidFill>
                  <a:srgbClr val="388CDA"/>
                </a:solidFill>
                <a:latin typeface="Segoe UI"/>
                <a:cs typeface="Segoe UI"/>
              </a:rPr>
              <a:t>- Combining words, phrases and clauses; </a:t>
            </a:r>
            <a:br>
              <a:rPr lang="en-US" dirty="0">
                <a:latin typeface="Segoe UI" panose="020B0502040204020203" pitchFamily="34" charset="0"/>
                <a:cs typeface="Segoe UI" panose="020B0502040204020203" pitchFamily="34" charset="0"/>
              </a:rPr>
            </a:br>
            <a:r>
              <a:rPr lang="en-US">
                <a:solidFill>
                  <a:srgbClr val="388CDA"/>
                </a:solidFill>
                <a:latin typeface="Segoe UI"/>
                <a:cs typeface="Segoe UI"/>
              </a:rPr>
              <a:t>- Verb forms, tenses and consistency; </a:t>
            </a:r>
            <a:br>
              <a:rPr lang="en-US" dirty="0">
                <a:latin typeface="Segoe UI" panose="020B0502040204020203" pitchFamily="34" charset="0"/>
                <a:cs typeface="Segoe UI" panose="020B0502040204020203" pitchFamily="34" charset="0"/>
              </a:rPr>
            </a:br>
            <a:r>
              <a:rPr lang="en-US">
                <a:solidFill>
                  <a:srgbClr val="388CDA"/>
                </a:solidFill>
                <a:latin typeface="Segoe UI"/>
                <a:cs typeface="Segoe UI"/>
              </a:rPr>
              <a:t>- Punctuation; </a:t>
            </a:r>
            <a:br>
              <a:rPr lang="en-US" dirty="0">
                <a:latin typeface="Segoe UI" panose="020B0502040204020203" pitchFamily="34" charset="0"/>
                <a:cs typeface="Segoe UI" panose="020B0502040204020203" pitchFamily="34" charset="0"/>
              </a:rPr>
            </a:br>
            <a:r>
              <a:rPr lang="en-US">
                <a:solidFill>
                  <a:srgbClr val="388CDA"/>
                </a:solidFill>
                <a:latin typeface="Segoe UI"/>
                <a:cs typeface="Segoe UI"/>
              </a:rPr>
              <a:t>- Vocabulary;</a:t>
            </a:r>
            <a:br>
              <a:rPr lang="en-US" dirty="0">
                <a:latin typeface="Segoe UI" panose="020B0502040204020203" pitchFamily="34" charset="0"/>
                <a:cs typeface="Segoe UI" panose="020B0502040204020203" pitchFamily="34" charset="0"/>
              </a:rPr>
            </a:br>
            <a:r>
              <a:rPr lang="en-US">
                <a:solidFill>
                  <a:srgbClr val="388CDA"/>
                </a:solidFill>
                <a:latin typeface="Segoe UI"/>
                <a:cs typeface="Segoe UI"/>
              </a:rPr>
              <a:t>- Standard English and formality.</a:t>
            </a:r>
            <a:endParaRPr lang="en-GB">
              <a:latin typeface="Segoe UI"/>
              <a:cs typeface="Segoe UI"/>
            </a:endParaRPr>
          </a:p>
          <a:p>
            <a:r>
              <a:rPr lang="en-GB">
                <a:latin typeface="Segoe UI" panose="020B0502040204020203" pitchFamily="34" charset="0"/>
                <a:cs typeface="Segoe UI" panose="020B0502040204020203" pitchFamily="34" charset="0"/>
              </a:rPr>
              <a:t>Grammar, Punctuation and Spelling (Paper 1) requires </a:t>
            </a:r>
            <a:r>
              <a:rPr lang="en-US">
                <a:latin typeface="Segoe UI" panose="020B0502040204020203" pitchFamily="34" charset="0"/>
                <a:cs typeface="Segoe UI" panose="020B0502040204020203" pitchFamily="34" charset="0"/>
              </a:rPr>
              <a:t>a range of answer types such as circling missing capital letters, multiple choice questions and one-word answers. There may occasionally be a question which requires the children to explain the difference in meaning between two sentences.</a:t>
            </a:r>
          </a:p>
        </p:txBody>
      </p:sp>
    </p:spTree>
    <p:extLst>
      <p:ext uri="{BB962C8B-B14F-4D97-AF65-F5344CB8AC3E}">
        <p14:creationId xmlns:p14="http://schemas.microsoft.com/office/powerpoint/2010/main" val="3345181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3691178-1BAC-4F2D-B2E0-73F1F3502DAC}"/>
              </a:ext>
            </a:extLst>
          </p:cNvPr>
          <p:cNvSpPr txBox="1">
            <a:spLocks noGrp="1"/>
          </p:cNvSpPr>
          <p:nvPr>
            <p:ph type="title"/>
          </p:nvPr>
        </p:nvSpPr>
        <p:spPr>
          <a:xfrm>
            <a:off x="677862" y="609600"/>
            <a:ext cx="10109407" cy="646331"/>
          </a:xfrm>
          <a:prstGeom prst="rect">
            <a:avLst/>
          </a:prstGeom>
          <a:noFill/>
        </p:spPr>
        <p:txBody>
          <a:bodyPr wrap="square" rtlCol="0">
            <a:spAutoFit/>
          </a:bodyPr>
          <a:lstStyle/>
          <a:p>
            <a:r>
              <a:rPr lang="en-GB" b="1" u="sng">
                <a:latin typeface="Arial" panose="020B0604020202020204" pitchFamily="34" charset="0"/>
                <a:cs typeface="Arial" panose="020B0604020202020204" pitchFamily="34" charset="0"/>
              </a:rPr>
              <a:t>Grammar, Punctuation and Spelling (Paper 1)</a:t>
            </a:r>
            <a:endParaRPr lang="en-GB" u="sng">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079C7442-C279-4D7C-8CC1-20A2A9A530CD}"/>
              </a:ext>
            </a:extLst>
          </p:cNvPr>
          <p:cNvSpPr txBox="1"/>
          <p:nvPr/>
        </p:nvSpPr>
        <p:spPr>
          <a:xfrm>
            <a:off x="384209" y="1385094"/>
            <a:ext cx="8544366" cy="646331"/>
          </a:xfrm>
          <a:prstGeom prst="rect">
            <a:avLst/>
          </a:prstGeom>
          <a:noFill/>
        </p:spPr>
        <p:txBody>
          <a:bodyPr wrap="square" rtlCol="0">
            <a:spAutoFit/>
          </a:bodyPr>
          <a:lstStyle/>
          <a:p>
            <a:r>
              <a:rPr lang="en-GB">
                <a:latin typeface="Arial" panose="020B0604020202020204" pitchFamily="34" charset="0"/>
                <a:cs typeface="Arial" panose="020B0604020202020204" pitchFamily="34" charset="0"/>
              </a:rPr>
              <a:t>Example questions: </a:t>
            </a:r>
            <a:endParaRPr lang="en-US">
              <a:latin typeface="Arial" panose="020B0604020202020204" pitchFamily="34" charset="0"/>
              <a:cs typeface="Arial" panose="020B0604020202020204" pitchFamily="34" charset="0"/>
            </a:endParaRPr>
          </a:p>
          <a:p>
            <a:endParaRPr lang="en-GB">
              <a:latin typeface="Arial" panose="020B0604020202020204" pitchFamily="34" charset="0"/>
              <a:cs typeface="Arial" panose="020B0604020202020204" pitchFamily="34" charset="0"/>
            </a:endParaRPr>
          </a:p>
        </p:txBody>
      </p:sp>
      <p:pic>
        <p:nvPicPr>
          <p:cNvPr id="6" name="Content Placeholder 5">
            <a:extLst>
              <a:ext uri="{FF2B5EF4-FFF2-40B4-BE49-F238E27FC236}">
                <a16:creationId xmlns:a16="http://schemas.microsoft.com/office/drawing/2014/main" id="{F8E88772-F0B1-4B6A-A2E7-A9A45D572819}"/>
              </a:ext>
            </a:extLst>
          </p:cNvPr>
          <p:cNvPicPr>
            <a:picLocks noGrp="1" noChangeAspect="1"/>
          </p:cNvPicPr>
          <p:nvPr>
            <p:ph idx="1"/>
          </p:nvPr>
        </p:nvPicPr>
        <p:blipFill>
          <a:blip r:embed="rId3"/>
          <a:stretch>
            <a:fillRect/>
          </a:stretch>
        </p:blipFill>
        <p:spPr>
          <a:xfrm>
            <a:off x="384209" y="1966912"/>
            <a:ext cx="6858000" cy="2924175"/>
          </a:xfrm>
          <a:prstGeom prst="rect">
            <a:avLst/>
          </a:prstGeom>
          <a:effectLst>
            <a:outerShdw blurRad="50800" dist="38100" dir="2700000" algn="tl" rotWithShape="0">
              <a:prstClr val="black">
                <a:alpha val="40000"/>
              </a:prstClr>
            </a:outerShdw>
          </a:effectLst>
        </p:spPr>
      </p:pic>
      <p:pic>
        <p:nvPicPr>
          <p:cNvPr id="7" name="Picture 6">
            <a:extLst>
              <a:ext uri="{FF2B5EF4-FFF2-40B4-BE49-F238E27FC236}">
                <a16:creationId xmlns:a16="http://schemas.microsoft.com/office/drawing/2014/main" id="{8C276952-DD5F-494D-B132-E079B461034D}"/>
              </a:ext>
            </a:extLst>
          </p:cNvPr>
          <p:cNvPicPr>
            <a:picLocks noChangeAspect="1"/>
          </p:cNvPicPr>
          <p:nvPr/>
        </p:nvPicPr>
        <p:blipFill>
          <a:blip r:embed="rId4"/>
          <a:stretch>
            <a:fillRect/>
          </a:stretch>
        </p:blipFill>
        <p:spPr>
          <a:xfrm>
            <a:off x="6378374" y="1713849"/>
            <a:ext cx="5286722" cy="1386198"/>
          </a:xfrm>
          <a:prstGeom prst="rect">
            <a:avLst/>
          </a:prstGeom>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6162BF20-5062-48B5-8683-A794F110431B}"/>
              </a:ext>
            </a:extLst>
          </p:cNvPr>
          <p:cNvPicPr>
            <a:picLocks noChangeAspect="1"/>
          </p:cNvPicPr>
          <p:nvPr/>
        </p:nvPicPr>
        <p:blipFill>
          <a:blip r:embed="rId5"/>
          <a:stretch>
            <a:fillRect/>
          </a:stretch>
        </p:blipFill>
        <p:spPr>
          <a:xfrm>
            <a:off x="5232913" y="4007329"/>
            <a:ext cx="5071732" cy="250367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11455959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4AAC654F-CEB9-42BD-B949-8C22AE41868B}"/>
              </a:ext>
            </a:extLst>
          </p:cNvPr>
          <p:cNvPicPr>
            <a:picLocks noGrp="1" noChangeAspect="1"/>
          </p:cNvPicPr>
          <p:nvPr>
            <p:ph idx="1"/>
          </p:nvPr>
        </p:nvPicPr>
        <p:blipFill>
          <a:blip r:embed="rId3"/>
          <a:stretch>
            <a:fillRect/>
          </a:stretch>
        </p:blipFill>
        <p:spPr>
          <a:xfrm>
            <a:off x="425541" y="247374"/>
            <a:ext cx="10388233" cy="5830483"/>
          </a:xfrm>
          <a:prstGeom prst="rect">
            <a:avLst/>
          </a:prstGeom>
        </p:spPr>
      </p:pic>
    </p:spTree>
    <p:extLst>
      <p:ext uri="{BB962C8B-B14F-4D97-AF65-F5344CB8AC3E}">
        <p14:creationId xmlns:p14="http://schemas.microsoft.com/office/powerpoint/2010/main" val="14618207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2FB6FB-7A9D-4AA6-9BB4-D050AEA5E40F}"/>
              </a:ext>
            </a:extLst>
          </p:cNvPr>
          <p:cNvSpPr>
            <a:spLocks noGrp="1"/>
          </p:cNvSpPr>
          <p:nvPr>
            <p:ph type="title"/>
          </p:nvPr>
        </p:nvSpPr>
        <p:spPr>
          <a:xfrm>
            <a:off x="677334" y="609600"/>
            <a:ext cx="9052820" cy="1320800"/>
          </a:xfrm>
        </p:spPr>
        <p:txBody>
          <a:bodyPr>
            <a:normAutofit fontScale="90000"/>
          </a:bodyPr>
          <a:lstStyle/>
          <a:p>
            <a:r>
              <a:rPr lang="en-GB" b="1" u="sng">
                <a:latin typeface="Arial" panose="020B0604020202020204" pitchFamily="34" charset="0"/>
                <a:cs typeface="Arial" panose="020B0604020202020204" pitchFamily="34" charset="0"/>
              </a:rPr>
              <a:t>Grammar, Punctuation and Spelling (Paper 2)</a:t>
            </a:r>
            <a:br>
              <a:rPr lang="en-GB" u="sng">
                <a:latin typeface="Arial" panose="020B0604020202020204" pitchFamily="34" charset="0"/>
                <a:cs typeface="Arial" panose="020B0604020202020204" pitchFamily="34" charset="0"/>
              </a:rPr>
            </a:br>
            <a:endParaRPr lang="en-GB"/>
          </a:p>
        </p:txBody>
      </p:sp>
      <p:sp>
        <p:nvSpPr>
          <p:cNvPr id="4" name="Rectangle 3">
            <a:extLst>
              <a:ext uri="{FF2B5EF4-FFF2-40B4-BE49-F238E27FC236}">
                <a16:creationId xmlns:a16="http://schemas.microsoft.com/office/drawing/2014/main" id="{40AA9F8B-5C98-46CD-A35E-0099E039623B}"/>
              </a:ext>
            </a:extLst>
          </p:cNvPr>
          <p:cNvSpPr/>
          <p:nvPr/>
        </p:nvSpPr>
        <p:spPr>
          <a:xfrm>
            <a:off x="677333" y="1541474"/>
            <a:ext cx="9052819" cy="1200329"/>
          </a:xfrm>
          <a:prstGeom prst="rect">
            <a:avLst/>
          </a:prstGeom>
        </p:spPr>
        <p:txBody>
          <a:bodyPr wrap="square" lIns="91440" tIns="45720" rIns="91440" bIns="45720" anchor="t">
            <a:spAutoFit/>
          </a:bodyPr>
          <a:lstStyle/>
          <a:p>
            <a:r>
              <a:rPr lang="en-GB" dirty="0">
                <a:latin typeface="Arial"/>
                <a:cs typeface="Arial"/>
              </a:rPr>
              <a:t>Grammar, Punctuation and Spelling (Paper 2) is the shorter paper lasting 20 minutes, which takes place on </a:t>
            </a:r>
            <a:r>
              <a:rPr lang="en-GB" b="1" dirty="0">
                <a:latin typeface="Segoe UI"/>
                <a:cs typeface="Segoe UI"/>
              </a:rPr>
              <a:t>Monday 11</a:t>
            </a:r>
            <a:r>
              <a:rPr lang="en-GB" b="1" baseline="30000" dirty="0">
                <a:latin typeface="Segoe UI"/>
                <a:cs typeface="Segoe UI"/>
              </a:rPr>
              <a:t>th</a:t>
            </a:r>
            <a:r>
              <a:rPr lang="en-GB" b="1">
                <a:latin typeface="Segoe UI"/>
                <a:cs typeface="Segoe UI"/>
              </a:rPr>
              <a:t> May 2026</a:t>
            </a:r>
            <a:r>
              <a:rPr lang="en-GB" dirty="0">
                <a:latin typeface="Arial"/>
                <a:cs typeface="Arial"/>
              </a:rPr>
              <a:t>.</a:t>
            </a:r>
          </a:p>
          <a:p>
            <a:endParaRPr lang="en-GB">
              <a:latin typeface="Arial" panose="020B0604020202020204" pitchFamily="34" charset="0"/>
              <a:cs typeface="Arial" panose="020B0604020202020204" pitchFamily="34" charset="0"/>
            </a:endParaRPr>
          </a:p>
          <a:p>
            <a:r>
              <a:rPr lang="en-GB">
                <a:latin typeface="Arial" panose="020B0604020202020204" pitchFamily="34" charset="0"/>
                <a:cs typeface="Arial" panose="020B0604020202020204" pitchFamily="34" charset="0"/>
              </a:rPr>
              <a:t>Example questions: </a:t>
            </a:r>
            <a:endParaRPr lang="en-US">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231A175C-7031-4737-A6D0-DFA83936302D}"/>
              </a:ext>
            </a:extLst>
          </p:cNvPr>
          <p:cNvPicPr>
            <a:picLocks noChangeAspect="1"/>
          </p:cNvPicPr>
          <p:nvPr/>
        </p:nvPicPr>
        <p:blipFill rotWithShape="1">
          <a:blip r:embed="rId3"/>
          <a:srcRect t="29783"/>
          <a:stretch/>
        </p:blipFill>
        <p:spPr>
          <a:xfrm>
            <a:off x="885978" y="2744601"/>
            <a:ext cx="6076950" cy="1371065"/>
          </a:xfrm>
          <a:prstGeom prst="rect">
            <a:avLst/>
          </a:prstGeom>
          <a:effectLst>
            <a:outerShdw blurRad="50800" dist="38100" dir="2700000" algn="tl" rotWithShape="0">
              <a:prstClr val="black">
                <a:alpha val="40000"/>
              </a:prstClr>
            </a:outerShdw>
          </a:effectLst>
        </p:spPr>
      </p:pic>
      <p:pic>
        <p:nvPicPr>
          <p:cNvPr id="6" name="Picture 5">
            <a:extLst>
              <a:ext uri="{FF2B5EF4-FFF2-40B4-BE49-F238E27FC236}">
                <a16:creationId xmlns:a16="http://schemas.microsoft.com/office/drawing/2014/main" id="{5E7909F2-BAA7-4172-8900-C2A3FD50E17D}"/>
              </a:ext>
            </a:extLst>
          </p:cNvPr>
          <p:cNvPicPr>
            <a:picLocks noChangeAspect="1"/>
          </p:cNvPicPr>
          <p:nvPr/>
        </p:nvPicPr>
        <p:blipFill>
          <a:blip r:embed="rId4"/>
          <a:stretch>
            <a:fillRect/>
          </a:stretch>
        </p:blipFill>
        <p:spPr>
          <a:xfrm>
            <a:off x="887057" y="4400296"/>
            <a:ext cx="4314671" cy="1938811"/>
          </a:xfrm>
          <a:prstGeom prst="rect">
            <a:avLst/>
          </a:prstGeom>
          <a:effectLst>
            <a:outerShdw blurRad="50800" dist="38100" dir="2700000" algn="tl" rotWithShape="0">
              <a:srgbClr val="C73A43">
                <a:alpha val="40000"/>
              </a:srgbClr>
            </a:outerShdw>
          </a:effectLst>
        </p:spPr>
      </p:pic>
    </p:spTree>
    <p:extLst>
      <p:ext uri="{BB962C8B-B14F-4D97-AF65-F5344CB8AC3E}">
        <p14:creationId xmlns:p14="http://schemas.microsoft.com/office/powerpoint/2010/main" val="23898447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8B8C74-F337-4ACB-9B9D-E961E3FCE27B}"/>
              </a:ext>
            </a:extLst>
          </p:cNvPr>
          <p:cNvSpPr>
            <a:spLocks noGrp="1"/>
          </p:cNvSpPr>
          <p:nvPr>
            <p:ph type="title"/>
          </p:nvPr>
        </p:nvSpPr>
        <p:spPr>
          <a:xfrm>
            <a:off x="511078" y="4203"/>
            <a:ext cx="8596668" cy="750277"/>
          </a:xfrm>
        </p:spPr>
        <p:txBody>
          <a:bodyPr>
            <a:normAutofit fontScale="90000"/>
          </a:bodyPr>
          <a:lstStyle/>
          <a:p>
            <a:r>
              <a:rPr lang="en-GB" b="1" u="sng">
                <a:latin typeface="Arial" panose="020B0604020202020204" pitchFamily="34" charset="0"/>
                <a:cs typeface="Arial" panose="020B0604020202020204" pitchFamily="34" charset="0"/>
              </a:rPr>
              <a:t>Reading</a:t>
            </a:r>
            <a:br>
              <a:rPr lang="en-GB" u="sng">
                <a:latin typeface="Arial" panose="020B0604020202020204" pitchFamily="34" charset="0"/>
                <a:cs typeface="Arial" panose="020B0604020202020204" pitchFamily="34" charset="0"/>
              </a:rPr>
            </a:br>
            <a:endParaRPr lang="en-GB"/>
          </a:p>
        </p:txBody>
      </p:sp>
      <p:sp>
        <p:nvSpPr>
          <p:cNvPr id="3" name="Content Placeholder 2">
            <a:extLst>
              <a:ext uri="{FF2B5EF4-FFF2-40B4-BE49-F238E27FC236}">
                <a16:creationId xmlns:a16="http://schemas.microsoft.com/office/drawing/2014/main" id="{6200C8A6-4AFA-4920-94FC-20DD045EA4BB}"/>
              </a:ext>
            </a:extLst>
          </p:cNvPr>
          <p:cNvSpPr>
            <a:spLocks noGrp="1"/>
          </p:cNvSpPr>
          <p:nvPr>
            <p:ph idx="1"/>
          </p:nvPr>
        </p:nvSpPr>
        <p:spPr>
          <a:xfrm>
            <a:off x="303260" y="620342"/>
            <a:ext cx="9896881" cy="5815173"/>
          </a:xfrm>
        </p:spPr>
        <p:txBody>
          <a:bodyPr vert="horz" lIns="91440" tIns="45720" rIns="91440" bIns="45720" rtlCol="0" anchor="t">
            <a:noAutofit/>
          </a:bodyPr>
          <a:lstStyle/>
          <a:p>
            <a:r>
              <a:rPr lang="en-GB" sz="2000">
                <a:latin typeface="Segoe UI"/>
                <a:cs typeface="Segoe UI"/>
              </a:rPr>
              <a:t>The Year 6 Reading SATs paper will be sat on </a:t>
            </a:r>
            <a:r>
              <a:rPr lang="en-GB" sz="2000" b="1">
                <a:latin typeface="Segoe UI"/>
                <a:cs typeface="Segoe UI"/>
              </a:rPr>
              <a:t>Tuesday 12</a:t>
            </a:r>
            <a:r>
              <a:rPr lang="en-GB" sz="2000" b="1" baseline="30000">
                <a:latin typeface="Segoe UI"/>
                <a:cs typeface="Segoe UI"/>
              </a:rPr>
              <a:t>th</a:t>
            </a:r>
            <a:r>
              <a:rPr lang="en-GB" sz="2000" b="1">
                <a:latin typeface="Segoe UI"/>
                <a:cs typeface="Segoe UI"/>
              </a:rPr>
              <a:t> May 2026</a:t>
            </a:r>
            <a:r>
              <a:rPr lang="en-GB" sz="2000">
                <a:latin typeface="Segoe UI"/>
                <a:cs typeface="Segoe UI"/>
              </a:rPr>
              <a:t>. </a:t>
            </a:r>
            <a:br>
              <a:rPr lang="en-GB" sz="2000" dirty="0">
                <a:latin typeface="Segoe UI" panose="020B0502040204020203" pitchFamily="34" charset="0"/>
                <a:cs typeface="Segoe UI" panose="020B0502040204020203" pitchFamily="34" charset="0"/>
              </a:rPr>
            </a:br>
            <a:r>
              <a:rPr lang="en-GB" sz="2000">
                <a:latin typeface="Segoe UI"/>
                <a:cs typeface="Segoe UI"/>
              </a:rPr>
              <a:t>The assessment has been designed to measure whether children’s comprehension of age-appropriate reading material meets the national standard. </a:t>
            </a:r>
          </a:p>
          <a:p>
            <a:r>
              <a:rPr lang="en-GB" sz="2000">
                <a:latin typeface="Segoe UI" panose="020B0502040204020203" pitchFamily="34" charset="0"/>
                <a:cs typeface="Segoe UI" panose="020B0502040204020203" pitchFamily="34" charset="0"/>
              </a:rPr>
              <a:t>The test lasts </a:t>
            </a:r>
            <a:r>
              <a:rPr lang="en-GB" sz="2000" b="1">
                <a:latin typeface="Segoe UI" panose="020B0502040204020203" pitchFamily="34" charset="0"/>
                <a:cs typeface="Segoe UI" panose="020B0502040204020203" pitchFamily="34" charset="0"/>
              </a:rPr>
              <a:t>60 minutes</a:t>
            </a:r>
            <a:r>
              <a:rPr lang="en-GB" sz="2000">
                <a:latin typeface="Segoe UI" panose="020B0502040204020203" pitchFamily="34" charset="0"/>
                <a:cs typeface="Segoe UI" panose="020B0502040204020203" pitchFamily="34" charset="0"/>
              </a:rPr>
              <a:t>, including reading the texts and answering questions. There are three different set texts for the children to read, which could be any combination of </a:t>
            </a:r>
            <a:r>
              <a:rPr lang="en-GB" sz="2000" b="1">
                <a:latin typeface="Segoe UI" panose="020B0502040204020203" pitchFamily="34" charset="0"/>
                <a:cs typeface="Segoe UI" panose="020B0502040204020203" pitchFamily="34" charset="0"/>
              </a:rPr>
              <a:t>non-fiction, fiction and/or poetry</a:t>
            </a:r>
            <a:r>
              <a:rPr lang="en-GB" sz="2000">
                <a:latin typeface="Segoe UI" panose="020B0502040204020203" pitchFamily="34" charset="0"/>
                <a:cs typeface="Segoe UI" panose="020B0502040204020203" pitchFamily="34" charset="0"/>
              </a:rPr>
              <a:t>. </a:t>
            </a:r>
          </a:p>
          <a:p>
            <a:r>
              <a:rPr lang="en-GB" sz="2000">
                <a:latin typeface="Segoe UI"/>
                <a:cs typeface="Segoe UI"/>
              </a:rPr>
              <a:t>The Reading paper </a:t>
            </a:r>
            <a:r>
              <a:rPr lang="en-US" sz="2000">
                <a:latin typeface="Segoe UI"/>
                <a:cs typeface="Segoe UI"/>
              </a:rPr>
              <a:t>focuses on the following areas known as Content Domains: </a:t>
            </a:r>
            <a:br>
              <a:rPr lang="en-US" sz="2000" dirty="0">
                <a:latin typeface="Segoe UI" panose="020B0502040204020203" pitchFamily="34" charset="0"/>
                <a:cs typeface="Segoe UI" panose="020B0502040204020203" pitchFamily="34" charset="0"/>
              </a:rPr>
            </a:br>
            <a:r>
              <a:rPr lang="en-US" i="1">
                <a:solidFill>
                  <a:srgbClr val="388CDA"/>
                </a:solidFill>
                <a:latin typeface="Segoe UI"/>
                <a:cs typeface="Segoe UI"/>
              </a:rPr>
              <a:t>2a) give/explain the meaning of words in context; </a:t>
            </a:r>
            <a:br>
              <a:rPr lang="en-US" i="1" dirty="0">
                <a:latin typeface="Segoe UI" panose="020B0502040204020203" pitchFamily="34" charset="0"/>
                <a:cs typeface="Segoe UI" panose="020B0502040204020203" pitchFamily="34" charset="0"/>
              </a:rPr>
            </a:br>
            <a:r>
              <a:rPr lang="en-US" i="1">
                <a:solidFill>
                  <a:srgbClr val="388CDA"/>
                </a:solidFill>
                <a:latin typeface="Segoe UI"/>
                <a:cs typeface="Segoe UI"/>
              </a:rPr>
              <a:t>2b) retrieve and record information/identify key details from fiction and non-fiction; </a:t>
            </a:r>
            <a:br>
              <a:rPr lang="en-US" i="1" dirty="0">
                <a:latin typeface="Segoe UI" panose="020B0502040204020203" pitchFamily="34" charset="0"/>
                <a:cs typeface="Segoe UI" panose="020B0502040204020203" pitchFamily="34" charset="0"/>
              </a:rPr>
            </a:br>
            <a:r>
              <a:rPr lang="en-US" i="1">
                <a:solidFill>
                  <a:srgbClr val="388CDA"/>
                </a:solidFill>
                <a:latin typeface="Segoe UI"/>
                <a:cs typeface="Segoe UI"/>
              </a:rPr>
              <a:t>2c) </a:t>
            </a:r>
            <a:r>
              <a:rPr lang="en-US" i="1" err="1">
                <a:solidFill>
                  <a:srgbClr val="388CDA"/>
                </a:solidFill>
                <a:latin typeface="Segoe UI"/>
                <a:cs typeface="Segoe UI"/>
              </a:rPr>
              <a:t>summarise</a:t>
            </a:r>
            <a:r>
              <a:rPr lang="en-US" i="1">
                <a:solidFill>
                  <a:srgbClr val="388CDA"/>
                </a:solidFill>
                <a:latin typeface="Segoe UI"/>
                <a:cs typeface="Segoe UI"/>
              </a:rPr>
              <a:t> main ideas from more than one paragraph; </a:t>
            </a:r>
            <a:br>
              <a:rPr lang="en-US" i="1" dirty="0">
                <a:latin typeface="Segoe UI" panose="020B0502040204020203" pitchFamily="34" charset="0"/>
                <a:cs typeface="Segoe UI" panose="020B0502040204020203" pitchFamily="34" charset="0"/>
              </a:rPr>
            </a:br>
            <a:r>
              <a:rPr lang="en-US" i="1">
                <a:solidFill>
                  <a:srgbClr val="388CDA"/>
                </a:solidFill>
                <a:latin typeface="Segoe UI"/>
                <a:cs typeface="Segoe UI"/>
              </a:rPr>
              <a:t>2d) make inferences from the text/explain and justify inferences with evidence from the text; </a:t>
            </a:r>
            <a:br>
              <a:rPr lang="en-US" i="1" dirty="0">
                <a:latin typeface="Segoe UI" panose="020B0502040204020203" pitchFamily="34" charset="0"/>
                <a:cs typeface="Segoe UI" panose="020B0502040204020203" pitchFamily="34" charset="0"/>
              </a:rPr>
            </a:br>
            <a:r>
              <a:rPr lang="en-US" i="1">
                <a:solidFill>
                  <a:srgbClr val="388CDA"/>
                </a:solidFill>
                <a:latin typeface="Segoe UI"/>
                <a:cs typeface="Segoe UI"/>
              </a:rPr>
              <a:t>2e) predict what might happen from details stated and implied; </a:t>
            </a:r>
            <a:br>
              <a:rPr lang="en-US" i="1" dirty="0">
                <a:latin typeface="Segoe UI" panose="020B0502040204020203" pitchFamily="34" charset="0"/>
                <a:cs typeface="Segoe UI" panose="020B0502040204020203" pitchFamily="34" charset="0"/>
              </a:rPr>
            </a:br>
            <a:r>
              <a:rPr lang="en-US" i="1">
                <a:solidFill>
                  <a:srgbClr val="388CDA"/>
                </a:solidFill>
                <a:latin typeface="Segoe UI"/>
                <a:cs typeface="Segoe UI"/>
              </a:rPr>
              <a:t>2f) identify/explain how information/content is related and contributes to meaning as a whole; </a:t>
            </a:r>
            <a:br>
              <a:rPr lang="en-US" i="1" dirty="0">
                <a:latin typeface="Segoe UI" panose="020B0502040204020203" pitchFamily="34" charset="0"/>
                <a:cs typeface="Segoe UI" panose="020B0502040204020203" pitchFamily="34" charset="0"/>
              </a:rPr>
            </a:br>
            <a:r>
              <a:rPr lang="en-US" i="1">
                <a:solidFill>
                  <a:srgbClr val="388CDA"/>
                </a:solidFill>
                <a:latin typeface="Segoe UI"/>
                <a:cs typeface="Segoe UI"/>
              </a:rPr>
              <a:t>2g) identify/explain how meaning is enhanced through choice of words and phrases;</a:t>
            </a:r>
            <a:br>
              <a:rPr lang="en-US" i="1" dirty="0">
                <a:latin typeface="Segoe UI" panose="020B0502040204020203" pitchFamily="34" charset="0"/>
                <a:cs typeface="Segoe UI" panose="020B0502040204020203" pitchFamily="34" charset="0"/>
              </a:rPr>
            </a:br>
            <a:r>
              <a:rPr lang="en-US" i="1">
                <a:solidFill>
                  <a:srgbClr val="388CDA"/>
                </a:solidFill>
                <a:latin typeface="Segoe UI"/>
                <a:cs typeface="Segoe UI"/>
              </a:rPr>
              <a:t>2h) make comparisons within the text. </a:t>
            </a:r>
            <a:endParaRPr lang="en-GB" sz="2000">
              <a:latin typeface="Segoe UI"/>
              <a:cs typeface="Segoe UI"/>
            </a:endParaRPr>
          </a:p>
          <a:p>
            <a:r>
              <a:rPr lang="en-GB" sz="2000">
                <a:latin typeface="Segoe UI" panose="020B0502040204020203" pitchFamily="34" charset="0"/>
                <a:cs typeface="Segoe UI" panose="020B0502040204020203" pitchFamily="34" charset="0"/>
              </a:rPr>
              <a:t>The Year 6 Reading SATs paper requires a range of answering styles, including responding to </a:t>
            </a:r>
            <a:r>
              <a:rPr lang="en-US" sz="2000" b="1">
                <a:latin typeface="Segoe UI" panose="020B0502040204020203" pitchFamily="34" charset="0"/>
                <a:cs typeface="Segoe UI" panose="020B0502040204020203" pitchFamily="34" charset="0"/>
              </a:rPr>
              <a:t>multiple choice questions</a:t>
            </a:r>
            <a:r>
              <a:rPr lang="en-US" sz="2000">
                <a:latin typeface="Segoe UI" panose="020B0502040204020203" pitchFamily="34" charset="0"/>
                <a:cs typeface="Segoe UI" panose="020B0502040204020203" pitchFamily="34" charset="0"/>
              </a:rPr>
              <a:t>, </a:t>
            </a:r>
            <a:r>
              <a:rPr lang="en-US" sz="2000" b="1">
                <a:latin typeface="Segoe UI" panose="020B0502040204020203" pitchFamily="34" charset="0"/>
                <a:cs typeface="Segoe UI" panose="020B0502040204020203" pitchFamily="34" charset="0"/>
              </a:rPr>
              <a:t>one-word answers</a:t>
            </a:r>
            <a:r>
              <a:rPr lang="en-US" sz="2000">
                <a:latin typeface="Segoe UI" panose="020B0502040204020203" pitchFamily="34" charset="0"/>
                <a:cs typeface="Segoe UI" panose="020B0502040204020203" pitchFamily="34" charset="0"/>
              </a:rPr>
              <a:t>, and multiple-mark questions which require </a:t>
            </a:r>
            <a:r>
              <a:rPr lang="en-US" sz="2000" b="1">
                <a:latin typeface="Segoe UI" panose="020B0502040204020203" pitchFamily="34" charset="0"/>
                <a:cs typeface="Segoe UI" panose="020B0502040204020203" pitchFamily="34" charset="0"/>
              </a:rPr>
              <a:t>more formal paragraph-length answers</a:t>
            </a:r>
            <a:r>
              <a:rPr lang="en-US" sz="2000">
                <a:latin typeface="Segoe UI" panose="020B0502040204020203" pitchFamily="34" charset="0"/>
                <a:cs typeface="Segoe UI" panose="020B0502040204020203" pitchFamily="34" charset="0"/>
              </a:rPr>
              <a:t>. </a:t>
            </a:r>
          </a:p>
          <a:p>
            <a:endParaRPr lang="en-GB" sz="2000"/>
          </a:p>
        </p:txBody>
      </p:sp>
    </p:spTree>
    <p:extLst>
      <p:ext uri="{BB962C8B-B14F-4D97-AF65-F5344CB8AC3E}">
        <p14:creationId xmlns:p14="http://schemas.microsoft.com/office/powerpoint/2010/main" val="26486220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05CAD0-5C56-475D-9154-D28D2F63204D}"/>
              </a:ext>
            </a:extLst>
          </p:cNvPr>
          <p:cNvSpPr>
            <a:spLocks noGrp="1"/>
          </p:cNvSpPr>
          <p:nvPr>
            <p:ph type="title"/>
          </p:nvPr>
        </p:nvSpPr>
        <p:spPr/>
        <p:txBody>
          <a:bodyPr/>
          <a:lstStyle/>
          <a:p>
            <a:r>
              <a:rPr lang="en-GB" b="1" u="sng">
                <a:latin typeface="Arial" panose="020B0604020202020204" pitchFamily="34" charset="0"/>
                <a:cs typeface="Arial" panose="020B0604020202020204" pitchFamily="34" charset="0"/>
              </a:rPr>
              <a:t>Reading</a:t>
            </a:r>
            <a:br>
              <a:rPr lang="en-GB" u="sng">
                <a:latin typeface="Arial" panose="020B0604020202020204" pitchFamily="34" charset="0"/>
                <a:cs typeface="Arial" panose="020B0604020202020204" pitchFamily="34" charset="0"/>
              </a:rPr>
            </a:br>
            <a:endParaRPr lang="en-GB"/>
          </a:p>
        </p:txBody>
      </p:sp>
      <p:sp>
        <p:nvSpPr>
          <p:cNvPr id="5" name="TextBox 4">
            <a:extLst>
              <a:ext uri="{FF2B5EF4-FFF2-40B4-BE49-F238E27FC236}">
                <a16:creationId xmlns:a16="http://schemas.microsoft.com/office/drawing/2014/main" id="{29612FDD-A3B7-4034-9BD2-344B94FEDBA7}"/>
              </a:ext>
            </a:extLst>
          </p:cNvPr>
          <p:cNvSpPr txBox="1"/>
          <p:nvPr/>
        </p:nvSpPr>
        <p:spPr>
          <a:xfrm>
            <a:off x="677334" y="1330235"/>
            <a:ext cx="8544366" cy="1200329"/>
          </a:xfrm>
          <a:prstGeom prst="rect">
            <a:avLst/>
          </a:prstGeom>
          <a:noFill/>
        </p:spPr>
        <p:txBody>
          <a:bodyPr wrap="square" rtlCol="0">
            <a:spAutoFit/>
          </a:bodyPr>
          <a:lstStyle/>
          <a:p>
            <a:r>
              <a:rPr lang="en-GB">
                <a:latin typeface="Arial" panose="020B0604020202020204" pitchFamily="34" charset="0"/>
                <a:cs typeface="Arial" panose="020B0604020202020204" pitchFamily="34" charset="0"/>
              </a:rPr>
              <a:t>Example question, based on Text 1 – </a:t>
            </a:r>
            <a:r>
              <a:rPr lang="en-GB" i="1">
                <a:latin typeface="Arial" panose="020B0604020202020204" pitchFamily="34" charset="0"/>
                <a:cs typeface="Arial" panose="020B0604020202020204" pitchFamily="34" charset="0"/>
              </a:rPr>
              <a:t>Space Tourism</a:t>
            </a:r>
            <a:r>
              <a:rPr lang="en-GB">
                <a:latin typeface="Arial" panose="020B0604020202020204" pitchFamily="34" charset="0"/>
                <a:cs typeface="Arial" panose="020B0604020202020204" pitchFamily="34" charset="0"/>
              </a:rPr>
              <a:t>: </a:t>
            </a:r>
          </a:p>
          <a:p>
            <a:endParaRPr lang="en-GB">
              <a:latin typeface="Arial" panose="020B0604020202020204" pitchFamily="34" charset="0"/>
              <a:cs typeface="Arial" panose="020B0604020202020204" pitchFamily="34" charset="0"/>
            </a:endParaRPr>
          </a:p>
          <a:p>
            <a:endParaRPr lang="en-US">
              <a:latin typeface="Arial" panose="020B0604020202020204" pitchFamily="34" charset="0"/>
              <a:cs typeface="Arial" panose="020B0604020202020204" pitchFamily="34" charset="0"/>
            </a:endParaRPr>
          </a:p>
          <a:p>
            <a:endParaRPr lang="en-GB">
              <a:latin typeface="Arial" panose="020B060402020202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1A124087-93AE-470B-94B3-A290C020A9AB}"/>
              </a:ext>
            </a:extLst>
          </p:cNvPr>
          <p:cNvPicPr>
            <a:picLocks noChangeAspect="1"/>
          </p:cNvPicPr>
          <p:nvPr/>
        </p:nvPicPr>
        <p:blipFill>
          <a:blip r:embed="rId3"/>
          <a:stretch>
            <a:fillRect/>
          </a:stretch>
        </p:blipFill>
        <p:spPr>
          <a:xfrm>
            <a:off x="3070668" y="1930399"/>
            <a:ext cx="3810000" cy="2047875"/>
          </a:xfrm>
          <a:prstGeom prst="rect">
            <a:avLst/>
          </a:prstGeom>
          <a:effectLst>
            <a:outerShdw blurRad="50800" dist="38100" dir="2700000" algn="tl" rotWithShape="0">
              <a:prstClr val="black">
                <a:alpha val="40000"/>
              </a:prstClr>
            </a:outerShdw>
          </a:effectLst>
        </p:spPr>
      </p:pic>
      <p:pic>
        <p:nvPicPr>
          <p:cNvPr id="7" name="Picture 6">
            <a:extLst>
              <a:ext uri="{FF2B5EF4-FFF2-40B4-BE49-F238E27FC236}">
                <a16:creationId xmlns:a16="http://schemas.microsoft.com/office/drawing/2014/main" id="{B42E8385-8393-45D7-AD37-A17B7272948C}"/>
              </a:ext>
            </a:extLst>
          </p:cNvPr>
          <p:cNvPicPr>
            <a:picLocks noChangeAspect="1"/>
          </p:cNvPicPr>
          <p:nvPr/>
        </p:nvPicPr>
        <p:blipFill>
          <a:blip r:embed="rId4"/>
          <a:stretch>
            <a:fillRect/>
          </a:stretch>
        </p:blipFill>
        <p:spPr>
          <a:xfrm>
            <a:off x="1532380" y="4327437"/>
            <a:ext cx="6886575" cy="1581150"/>
          </a:xfrm>
          <a:prstGeom prst="rect">
            <a:avLst/>
          </a:prstGeom>
          <a:effectLst>
            <a:outerShdw blurRad="50800" dist="38100" dir="2700000" algn="tl" rotWithShape="0">
              <a:prstClr val="black">
                <a:alpha val="40000"/>
              </a:prstClr>
            </a:outerShdw>
          </a:effectLst>
        </p:spPr>
      </p:pic>
      <p:sp>
        <p:nvSpPr>
          <p:cNvPr id="8" name="Rectangle 7">
            <a:extLst>
              <a:ext uri="{FF2B5EF4-FFF2-40B4-BE49-F238E27FC236}">
                <a16:creationId xmlns:a16="http://schemas.microsoft.com/office/drawing/2014/main" id="{5D66CC32-195B-4C44-AE17-42BD5FB44E41}"/>
              </a:ext>
            </a:extLst>
          </p:cNvPr>
          <p:cNvSpPr/>
          <p:nvPr/>
        </p:nvSpPr>
        <p:spPr>
          <a:xfrm>
            <a:off x="677334" y="6454065"/>
            <a:ext cx="8544366" cy="307777"/>
          </a:xfrm>
          <a:prstGeom prst="rect">
            <a:avLst/>
          </a:prstGeom>
        </p:spPr>
        <p:txBody>
          <a:bodyPr wrap="square">
            <a:spAutoFit/>
          </a:bodyPr>
          <a:lstStyle/>
          <a:p>
            <a:pPr lvl="0" algn="just"/>
            <a:r>
              <a:rPr lang="en-US" sz="1400" i="1">
                <a:solidFill>
                  <a:prstClr val="black"/>
                </a:solidFill>
                <a:latin typeface="Arial "/>
              </a:rPr>
              <a:t>2b) retrieve and record information/identify key details from fiction and non-fiction</a:t>
            </a:r>
            <a:endParaRPr lang="en-US" sz="1400" i="1">
              <a:solidFill>
                <a:prstClr val="black"/>
              </a:solidFill>
              <a:latin typeface="Arial "/>
              <a:ea typeface="Arial" charset="0"/>
              <a:cs typeface="Arial" charset="0"/>
            </a:endParaRPr>
          </a:p>
        </p:txBody>
      </p:sp>
    </p:spTree>
    <p:extLst>
      <p:ext uri="{BB962C8B-B14F-4D97-AF65-F5344CB8AC3E}">
        <p14:creationId xmlns:p14="http://schemas.microsoft.com/office/powerpoint/2010/main" val="42265096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C1CFCB2-90F5-4F7A-A96C-0947D87C3275}"/>
              </a:ext>
            </a:extLst>
          </p:cNvPr>
          <p:cNvSpPr txBox="1"/>
          <p:nvPr/>
        </p:nvSpPr>
        <p:spPr>
          <a:xfrm>
            <a:off x="344453" y="1072701"/>
            <a:ext cx="8544366" cy="1200329"/>
          </a:xfrm>
          <a:prstGeom prst="rect">
            <a:avLst/>
          </a:prstGeom>
          <a:noFill/>
        </p:spPr>
        <p:txBody>
          <a:bodyPr wrap="square" rtlCol="0">
            <a:spAutoFit/>
          </a:bodyPr>
          <a:lstStyle/>
          <a:p>
            <a:r>
              <a:rPr lang="en-GB">
                <a:latin typeface="Arial" panose="020B0604020202020204" pitchFamily="34" charset="0"/>
                <a:cs typeface="Arial" panose="020B0604020202020204" pitchFamily="34" charset="0"/>
              </a:rPr>
              <a:t>Example question, based on Text 1 – </a:t>
            </a:r>
            <a:r>
              <a:rPr lang="en-GB" i="1">
                <a:latin typeface="Arial" panose="020B0604020202020204" pitchFamily="34" charset="0"/>
                <a:cs typeface="Arial" panose="020B0604020202020204" pitchFamily="34" charset="0"/>
              </a:rPr>
              <a:t>Space Tourism</a:t>
            </a:r>
            <a:r>
              <a:rPr lang="en-GB">
                <a:latin typeface="Arial" panose="020B0604020202020204" pitchFamily="34" charset="0"/>
                <a:cs typeface="Arial" panose="020B0604020202020204" pitchFamily="34" charset="0"/>
              </a:rPr>
              <a:t>: </a:t>
            </a:r>
          </a:p>
          <a:p>
            <a:endParaRPr lang="en-GB">
              <a:latin typeface="Arial" panose="020B0604020202020204" pitchFamily="34" charset="0"/>
              <a:cs typeface="Arial" panose="020B0604020202020204" pitchFamily="34" charset="0"/>
            </a:endParaRPr>
          </a:p>
          <a:p>
            <a:endParaRPr lang="en-US">
              <a:latin typeface="Arial" panose="020B0604020202020204" pitchFamily="34" charset="0"/>
              <a:cs typeface="Arial" panose="020B0604020202020204" pitchFamily="34" charset="0"/>
            </a:endParaRPr>
          </a:p>
          <a:p>
            <a:endParaRPr lang="en-GB">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B5E3EC86-3FC0-4B13-AD20-4132CABFA4CF}"/>
              </a:ext>
            </a:extLst>
          </p:cNvPr>
          <p:cNvPicPr>
            <a:picLocks noChangeAspect="1"/>
          </p:cNvPicPr>
          <p:nvPr/>
        </p:nvPicPr>
        <p:blipFill>
          <a:blip r:embed="rId3"/>
          <a:stretch>
            <a:fillRect/>
          </a:stretch>
        </p:blipFill>
        <p:spPr>
          <a:xfrm>
            <a:off x="2496879" y="1524009"/>
            <a:ext cx="3810000" cy="2047875"/>
          </a:xfrm>
          <a:prstGeom prst="rect">
            <a:avLst/>
          </a:prstGeom>
          <a:effectLst>
            <a:outerShdw blurRad="50800" dist="38100" dir="2700000" algn="tl" rotWithShape="0">
              <a:prstClr val="black">
                <a:alpha val="40000"/>
              </a:prstClr>
            </a:outerShdw>
          </a:effectLst>
        </p:spPr>
      </p:pic>
      <p:pic>
        <p:nvPicPr>
          <p:cNvPr id="6" name="Picture 5">
            <a:extLst>
              <a:ext uri="{FF2B5EF4-FFF2-40B4-BE49-F238E27FC236}">
                <a16:creationId xmlns:a16="http://schemas.microsoft.com/office/drawing/2014/main" id="{75CC15AC-70EB-4DC5-B81F-9B96AC7C5FE1}"/>
              </a:ext>
            </a:extLst>
          </p:cNvPr>
          <p:cNvPicPr>
            <a:picLocks noChangeAspect="1"/>
          </p:cNvPicPr>
          <p:nvPr/>
        </p:nvPicPr>
        <p:blipFill>
          <a:blip r:embed="rId4"/>
          <a:stretch>
            <a:fillRect/>
          </a:stretch>
        </p:blipFill>
        <p:spPr>
          <a:xfrm>
            <a:off x="1128712" y="3794396"/>
            <a:ext cx="6886575" cy="1581150"/>
          </a:xfrm>
          <a:prstGeom prst="rect">
            <a:avLst/>
          </a:prstGeom>
          <a:effectLst>
            <a:outerShdw blurRad="50800" dist="38100" dir="2700000" algn="tl" rotWithShape="0">
              <a:prstClr val="black">
                <a:alpha val="40000"/>
              </a:prstClr>
            </a:outerShdw>
          </a:effectLst>
        </p:spPr>
      </p:pic>
      <p:sp>
        <p:nvSpPr>
          <p:cNvPr id="7" name="Rectangle 6">
            <a:extLst>
              <a:ext uri="{FF2B5EF4-FFF2-40B4-BE49-F238E27FC236}">
                <a16:creationId xmlns:a16="http://schemas.microsoft.com/office/drawing/2014/main" id="{BF928AF2-D288-4955-A699-9E18C9D3A0D3}"/>
              </a:ext>
            </a:extLst>
          </p:cNvPr>
          <p:cNvSpPr/>
          <p:nvPr/>
        </p:nvSpPr>
        <p:spPr>
          <a:xfrm>
            <a:off x="344453" y="6053907"/>
            <a:ext cx="8544366" cy="307777"/>
          </a:xfrm>
          <a:prstGeom prst="rect">
            <a:avLst/>
          </a:prstGeom>
        </p:spPr>
        <p:txBody>
          <a:bodyPr wrap="square">
            <a:spAutoFit/>
          </a:bodyPr>
          <a:lstStyle/>
          <a:p>
            <a:pPr lvl="0" algn="just"/>
            <a:r>
              <a:rPr lang="en-US" sz="1400" i="1">
                <a:solidFill>
                  <a:prstClr val="black"/>
                </a:solidFill>
                <a:latin typeface="Arial "/>
              </a:rPr>
              <a:t>2b) retrieve and record information/identify key details from fiction and non-fiction</a:t>
            </a:r>
            <a:endParaRPr lang="en-US" sz="1400" i="1">
              <a:solidFill>
                <a:prstClr val="black"/>
              </a:solidFill>
              <a:latin typeface="Arial "/>
              <a:ea typeface="Arial" charset="0"/>
              <a:cs typeface="Arial" charset="0"/>
            </a:endParaRPr>
          </a:p>
        </p:txBody>
      </p:sp>
      <p:pic>
        <p:nvPicPr>
          <p:cNvPr id="8" name="Picture 7">
            <a:extLst>
              <a:ext uri="{FF2B5EF4-FFF2-40B4-BE49-F238E27FC236}">
                <a16:creationId xmlns:a16="http://schemas.microsoft.com/office/drawing/2014/main" id="{3035E200-28BF-4B7C-B41D-B61BBDC0FAC5}"/>
              </a:ext>
            </a:extLst>
          </p:cNvPr>
          <p:cNvPicPr>
            <a:picLocks noChangeAspect="1"/>
          </p:cNvPicPr>
          <p:nvPr/>
        </p:nvPicPr>
        <p:blipFill>
          <a:blip r:embed="rId5"/>
          <a:stretch>
            <a:fillRect/>
          </a:stretch>
        </p:blipFill>
        <p:spPr>
          <a:xfrm>
            <a:off x="1819162" y="4332327"/>
            <a:ext cx="6030502" cy="252644"/>
          </a:xfrm>
          <a:prstGeom prst="rect">
            <a:avLst/>
          </a:prstGeom>
          <a:effectLst>
            <a:outerShdw blurRad="50800" dist="38100" dir="2700000" algn="tl" rotWithShape="0">
              <a:srgbClr val="C73A43">
                <a:alpha val="40000"/>
              </a:srgbClr>
            </a:outerShdw>
          </a:effectLst>
        </p:spPr>
      </p:pic>
      <p:sp>
        <p:nvSpPr>
          <p:cNvPr id="10" name="Title 1">
            <a:extLst>
              <a:ext uri="{FF2B5EF4-FFF2-40B4-BE49-F238E27FC236}">
                <a16:creationId xmlns:a16="http://schemas.microsoft.com/office/drawing/2014/main" id="{DE9AA942-165C-418D-8B9A-262E2CF3CA06}"/>
              </a:ext>
            </a:extLst>
          </p:cNvPr>
          <p:cNvSpPr>
            <a:spLocks noGrp="1"/>
          </p:cNvSpPr>
          <p:nvPr>
            <p:ph type="title"/>
          </p:nvPr>
        </p:nvSpPr>
        <p:spPr>
          <a:xfrm>
            <a:off x="344453" y="211207"/>
            <a:ext cx="8596668" cy="1320800"/>
          </a:xfrm>
        </p:spPr>
        <p:txBody>
          <a:bodyPr/>
          <a:lstStyle/>
          <a:p>
            <a:r>
              <a:rPr lang="en-GB" b="1" u="sng">
                <a:latin typeface="Arial" panose="020B0604020202020204" pitchFamily="34" charset="0"/>
                <a:cs typeface="Arial" panose="020B0604020202020204" pitchFamily="34" charset="0"/>
              </a:rPr>
              <a:t>Reading</a:t>
            </a:r>
            <a:br>
              <a:rPr lang="en-GB" u="sng">
                <a:latin typeface="Arial" panose="020B0604020202020204" pitchFamily="34" charset="0"/>
                <a:cs typeface="Arial" panose="020B0604020202020204" pitchFamily="34" charset="0"/>
              </a:rPr>
            </a:br>
            <a:endParaRPr lang="en-GB"/>
          </a:p>
        </p:txBody>
      </p:sp>
    </p:spTree>
    <p:extLst>
      <p:ext uri="{BB962C8B-B14F-4D97-AF65-F5344CB8AC3E}">
        <p14:creationId xmlns:p14="http://schemas.microsoft.com/office/powerpoint/2010/main" val="23013114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8BBE50A6-49A2-4A93-A185-AA51F50A14B0}"/>
              </a:ext>
            </a:extLst>
          </p:cNvPr>
          <p:cNvSpPr>
            <a:spLocks noGrp="1"/>
          </p:cNvSpPr>
          <p:nvPr>
            <p:ph type="title"/>
          </p:nvPr>
        </p:nvSpPr>
        <p:spPr>
          <a:xfrm>
            <a:off x="677863" y="609600"/>
            <a:ext cx="8596312" cy="1320800"/>
          </a:xfrm>
        </p:spPr>
        <p:txBody>
          <a:bodyPr/>
          <a:lstStyle/>
          <a:p>
            <a:br>
              <a:rPr lang="en-GB" u="sng">
                <a:latin typeface="Arial" panose="020B0604020202020204" pitchFamily="34" charset="0"/>
                <a:cs typeface="Arial" panose="020B0604020202020204" pitchFamily="34" charset="0"/>
              </a:rPr>
            </a:br>
            <a:endParaRPr lang="en-GB"/>
          </a:p>
        </p:txBody>
      </p:sp>
      <p:sp>
        <p:nvSpPr>
          <p:cNvPr id="5" name="Title 1">
            <a:extLst>
              <a:ext uri="{FF2B5EF4-FFF2-40B4-BE49-F238E27FC236}">
                <a16:creationId xmlns:a16="http://schemas.microsoft.com/office/drawing/2014/main" id="{FE697B98-05A3-4DFC-BEF7-BB5B439E0C9C}"/>
              </a:ext>
            </a:extLst>
          </p:cNvPr>
          <p:cNvSpPr txBox="1">
            <a:spLocks/>
          </p:cNvSpPr>
          <p:nvPr/>
        </p:nvSpPr>
        <p:spPr>
          <a:xfrm>
            <a:off x="318302" y="324732"/>
            <a:ext cx="8596668" cy="132080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b="1" u="sng">
                <a:latin typeface="Arial" panose="020B0604020202020204" pitchFamily="34" charset="0"/>
                <a:cs typeface="Arial" panose="020B0604020202020204" pitchFamily="34" charset="0"/>
              </a:rPr>
              <a:t>Reading</a:t>
            </a:r>
            <a:br>
              <a:rPr lang="en-GB" u="sng">
                <a:latin typeface="Arial" panose="020B0604020202020204" pitchFamily="34" charset="0"/>
                <a:cs typeface="Arial" panose="020B0604020202020204" pitchFamily="34" charset="0"/>
              </a:rPr>
            </a:br>
            <a:endParaRPr lang="en-GB"/>
          </a:p>
        </p:txBody>
      </p:sp>
      <p:sp>
        <p:nvSpPr>
          <p:cNvPr id="7" name="TextBox 6">
            <a:extLst>
              <a:ext uri="{FF2B5EF4-FFF2-40B4-BE49-F238E27FC236}">
                <a16:creationId xmlns:a16="http://schemas.microsoft.com/office/drawing/2014/main" id="{6C10602F-4C88-4325-A878-EB1DDBE71BC1}"/>
              </a:ext>
            </a:extLst>
          </p:cNvPr>
          <p:cNvSpPr txBox="1"/>
          <p:nvPr/>
        </p:nvSpPr>
        <p:spPr>
          <a:xfrm>
            <a:off x="1633992" y="1204135"/>
            <a:ext cx="8544366" cy="1477328"/>
          </a:xfrm>
          <a:prstGeom prst="rect">
            <a:avLst/>
          </a:prstGeom>
          <a:noFill/>
        </p:spPr>
        <p:txBody>
          <a:bodyPr wrap="square" rtlCol="0">
            <a:spAutoFit/>
          </a:bodyPr>
          <a:lstStyle/>
          <a:p>
            <a:r>
              <a:rPr lang="en-GB">
                <a:latin typeface="Arial" panose="020B0604020202020204" pitchFamily="34" charset="0"/>
                <a:cs typeface="Arial" panose="020B0604020202020204" pitchFamily="34" charset="0"/>
              </a:rPr>
              <a:t>Example question, based on </a:t>
            </a:r>
            <a:br>
              <a:rPr lang="en-GB">
                <a:latin typeface="Arial" panose="020B0604020202020204" pitchFamily="34" charset="0"/>
                <a:cs typeface="Arial" panose="020B0604020202020204" pitchFamily="34" charset="0"/>
              </a:rPr>
            </a:br>
            <a:r>
              <a:rPr lang="en-GB">
                <a:latin typeface="Arial" panose="020B0604020202020204" pitchFamily="34" charset="0"/>
                <a:cs typeface="Arial" panose="020B0604020202020204" pitchFamily="34" charset="0"/>
              </a:rPr>
              <a:t>Text 2 – </a:t>
            </a:r>
            <a:r>
              <a:rPr lang="en-GB" i="1">
                <a:latin typeface="Arial" panose="020B0604020202020204" pitchFamily="34" charset="0"/>
                <a:cs typeface="Arial" panose="020B0604020202020204" pitchFamily="34" charset="0"/>
              </a:rPr>
              <a:t>Giants</a:t>
            </a:r>
            <a:r>
              <a:rPr lang="en-GB">
                <a:latin typeface="Arial" panose="020B0604020202020204" pitchFamily="34" charset="0"/>
                <a:cs typeface="Arial" panose="020B0604020202020204" pitchFamily="34" charset="0"/>
              </a:rPr>
              <a:t>: </a:t>
            </a:r>
          </a:p>
          <a:p>
            <a:endParaRPr lang="en-GB">
              <a:latin typeface="Arial" panose="020B0604020202020204" pitchFamily="34" charset="0"/>
              <a:cs typeface="Arial" panose="020B0604020202020204" pitchFamily="34" charset="0"/>
            </a:endParaRPr>
          </a:p>
          <a:p>
            <a:endParaRPr lang="en-US">
              <a:latin typeface="Arial" panose="020B0604020202020204" pitchFamily="34" charset="0"/>
              <a:cs typeface="Arial" panose="020B0604020202020204" pitchFamily="34" charset="0"/>
            </a:endParaRPr>
          </a:p>
          <a:p>
            <a:endParaRPr lang="en-GB">
              <a:latin typeface="Arial" panose="020B0604020202020204" pitchFamily="34" charset="0"/>
              <a:cs typeface="Arial" panose="020B0604020202020204" pitchFamily="34" charset="0"/>
            </a:endParaRPr>
          </a:p>
        </p:txBody>
      </p:sp>
      <p:pic>
        <p:nvPicPr>
          <p:cNvPr id="8" name="Picture 7">
            <a:extLst>
              <a:ext uri="{FF2B5EF4-FFF2-40B4-BE49-F238E27FC236}">
                <a16:creationId xmlns:a16="http://schemas.microsoft.com/office/drawing/2014/main" id="{4259FAEE-5D2E-4CD6-A67D-2457DDC14A66}"/>
              </a:ext>
            </a:extLst>
          </p:cNvPr>
          <p:cNvPicPr>
            <a:picLocks noChangeAspect="1"/>
          </p:cNvPicPr>
          <p:nvPr/>
        </p:nvPicPr>
        <p:blipFill>
          <a:blip r:embed="rId3"/>
          <a:stretch>
            <a:fillRect/>
          </a:stretch>
        </p:blipFill>
        <p:spPr>
          <a:xfrm>
            <a:off x="255181" y="1811365"/>
            <a:ext cx="6848475" cy="3714750"/>
          </a:xfrm>
          <a:prstGeom prst="rect">
            <a:avLst/>
          </a:prstGeom>
          <a:effectLst>
            <a:outerShdw blurRad="50800" dist="38100" dir="2700000" algn="tl" rotWithShape="0">
              <a:prstClr val="black">
                <a:alpha val="40000"/>
              </a:prstClr>
            </a:outerShdw>
          </a:effectLst>
        </p:spPr>
      </p:pic>
      <p:pic>
        <p:nvPicPr>
          <p:cNvPr id="9" name="Picture 8">
            <a:extLst>
              <a:ext uri="{FF2B5EF4-FFF2-40B4-BE49-F238E27FC236}">
                <a16:creationId xmlns:a16="http://schemas.microsoft.com/office/drawing/2014/main" id="{CEF46D6A-6AD3-430E-9A89-C84410629E00}"/>
              </a:ext>
            </a:extLst>
          </p:cNvPr>
          <p:cNvPicPr>
            <a:picLocks noChangeAspect="1"/>
          </p:cNvPicPr>
          <p:nvPr/>
        </p:nvPicPr>
        <p:blipFill>
          <a:blip r:embed="rId4"/>
          <a:stretch>
            <a:fillRect/>
          </a:stretch>
        </p:blipFill>
        <p:spPr>
          <a:xfrm>
            <a:off x="4811800" y="597201"/>
            <a:ext cx="3987747" cy="2188526"/>
          </a:xfrm>
          <a:prstGeom prst="rect">
            <a:avLst/>
          </a:prstGeom>
          <a:effectLst>
            <a:outerShdw blurRad="50800" dist="38100" dir="2700000" algn="tl" rotWithShape="0">
              <a:prstClr val="black">
                <a:alpha val="40000"/>
              </a:prstClr>
            </a:outerShdw>
          </a:effectLst>
        </p:spPr>
      </p:pic>
      <p:sp>
        <p:nvSpPr>
          <p:cNvPr id="10" name="Rectangle 9">
            <a:extLst>
              <a:ext uri="{FF2B5EF4-FFF2-40B4-BE49-F238E27FC236}">
                <a16:creationId xmlns:a16="http://schemas.microsoft.com/office/drawing/2014/main" id="{82EF9C23-115C-4C90-A6A5-2AAB217ACDB0}"/>
              </a:ext>
            </a:extLst>
          </p:cNvPr>
          <p:cNvSpPr/>
          <p:nvPr/>
        </p:nvSpPr>
        <p:spPr>
          <a:xfrm>
            <a:off x="344453" y="6053907"/>
            <a:ext cx="8544366" cy="307777"/>
          </a:xfrm>
          <a:prstGeom prst="rect">
            <a:avLst/>
          </a:prstGeom>
        </p:spPr>
        <p:txBody>
          <a:bodyPr wrap="square">
            <a:spAutoFit/>
          </a:bodyPr>
          <a:lstStyle/>
          <a:p>
            <a:pPr lvl="0" algn="just"/>
            <a:r>
              <a:rPr lang="en-US" sz="1400" i="1">
                <a:solidFill>
                  <a:prstClr val="black"/>
                </a:solidFill>
                <a:latin typeface="Arial "/>
              </a:rPr>
              <a:t>2b) retrieve and record information/identify key details from fiction and non-fiction</a:t>
            </a:r>
            <a:endParaRPr lang="en-US" sz="1400" i="1">
              <a:solidFill>
                <a:prstClr val="black"/>
              </a:solidFill>
              <a:latin typeface="Arial "/>
              <a:ea typeface="Arial" charset="0"/>
              <a:cs typeface="Arial" charset="0"/>
            </a:endParaRPr>
          </a:p>
        </p:txBody>
      </p:sp>
    </p:spTree>
    <p:extLst>
      <p:ext uri="{BB962C8B-B14F-4D97-AF65-F5344CB8AC3E}">
        <p14:creationId xmlns:p14="http://schemas.microsoft.com/office/powerpoint/2010/main" val="81566298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18D401-DF34-419B-90F0-6C801C52F135}"/>
              </a:ext>
            </a:extLst>
          </p:cNvPr>
          <p:cNvSpPr>
            <a:spLocks noGrp="1"/>
          </p:cNvSpPr>
          <p:nvPr>
            <p:ph type="title"/>
          </p:nvPr>
        </p:nvSpPr>
        <p:spPr>
          <a:xfrm>
            <a:off x="255303" y="156238"/>
            <a:ext cx="8596668" cy="1320800"/>
          </a:xfrm>
        </p:spPr>
        <p:txBody>
          <a:bodyPr/>
          <a:lstStyle/>
          <a:p>
            <a:r>
              <a:rPr lang="en-GB" b="1" u="sng">
                <a:latin typeface="Arial" panose="020B0604020202020204" pitchFamily="34" charset="0"/>
                <a:cs typeface="Arial" panose="020B0604020202020204" pitchFamily="34" charset="0"/>
              </a:rPr>
              <a:t>Reading</a:t>
            </a:r>
            <a:endParaRPr lang="en-GB"/>
          </a:p>
        </p:txBody>
      </p:sp>
      <p:sp>
        <p:nvSpPr>
          <p:cNvPr id="4" name="TextBox 3">
            <a:extLst>
              <a:ext uri="{FF2B5EF4-FFF2-40B4-BE49-F238E27FC236}">
                <a16:creationId xmlns:a16="http://schemas.microsoft.com/office/drawing/2014/main" id="{6AF32737-8AD7-43D4-BF0F-53441972D4BF}"/>
              </a:ext>
            </a:extLst>
          </p:cNvPr>
          <p:cNvSpPr txBox="1"/>
          <p:nvPr/>
        </p:nvSpPr>
        <p:spPr>
          <a:xfrm>
            <a:off x="344453" y="1072701"/>
            <a:ext cx="8544366" cy="1477328"/>
          </a:xfrm>
          <a:prstGeom prst="rect">
            <a:avLst/>
          </a:prstGeom>
          <a:noFill/>
        </p:spPr>
        <p:txBody>
          <a:bodyPr wrap="square" rtlCol="0">
            <a:spAutoFit/>
          </a:bodyPr>
          <a:lstStyle/>
          <a:p>
            <a:r>
              <a:rPr lang="en-GB">
                <a:latin typeface="Arial" panose="020B0604020202020204" pitchFamily="34" charset="0"/>
                <a:cs typeface="Arial" panose="020B0604020202020204" pitchFamily="34" charset="0"/>
              </a:rPr>
              <a:t>Example question, based on </a:t>
            </a:r>
            <a:br>
              <a:rPr lang="en-GB">
                <a:latin typeface="Arial" panose="020B0604020202020204" pitchFamily="34" charset="0"/>
                <a:cs typeface="Arial" panose="020B0604020202020204" pitchFamily="34" charset="0"/>
              </a:rPr>
            </a:br>
            <a:r>
              <a:rPr lang="en-GB">
                <a:latin typeface="Arial" panose="020B0604020202020204" pitchFamily="34" charset="0"/>
                <a:cs typeface="Arial" panose="020B0604020202020204" pitchFamily="34" charset="0"/>
              </a:rPr>
              <a:t>Text 2 – </a:t>
            </a:r>
            <a:r>
              <a:rPr lang="en-GB" i="1">
                <a:latin typeface="Arial" panose="020B0604020202020204" pitchFamily="34" charset="0"/>
                <a:cs typeface="Arial" panose="020B0604020202020204" pitchFamily="34" charset="0"/>
              </a:rPr>
              <a:t>Giants</a:t>
            </a:r>
            <a:r>
              <a:rPr lang="en-GB">
                <a:latin typeface="Arial" panose="020B0604020202020204" pitchFamily="34" charset="0"/>
                <a:cs typeface="Arial" panose="020B0604020202020204" pitchFamily="34" charset="0"/>
              </a:rPr>
              <a:t>: </a:t>
            </a:r>
          </a:p>
          <a:p>
            <a:endParaRPr lang="en-GB">
              <a:latin typeface="Arial" panose="020B0604020202020204" pitchFamily="34" charset="0"/>
              <a:cs typeface="Arial" panose="020B0604020202020204" pitchFamily="34" charset="0"/>
            </a:endParaRPr>
          </a:p>
          <a:p>
            <a:endParaRPr lang="en-US">
              <a:latin typeface="Arial" panose="020B0604020202020204" pitchFamily="34" charset="0"/>
              <a:cs typeface="Arial" panose="020B0604020202020204" pitchFamily="34" charset="0"/>
            </a:endParaRPr>
          </a:p>
          <a:p>
            <a:endParaRPr lang="en-GB">
              <a:latin typeface="Arial" panose="020B060402020202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E4572293-2B4B-4BA3-878F-4A0DA507C012}"/>
              </a:ext>
            </a:extLst>
          </p:cNvPr>
          <p:cNvSpPr/>
          <p:nvPr/>
        </p:nvSpPr>
        <p:spPr>
          <a:xfrm>
            <a:off x="344453" y="6053907"/>
            <a:ext cx="8544366" cy="307777"/>
          </a:xfrm>
          <a:prstGeom prst="rect">
            <a:avLst/>
          </a:prstGeom>
        </p:spPr>
        <p:txBody>
          <a:bodyPr wrap="square">
            <a:spAutoFit/>
          </a:bodyPr>
          <a:lstStyle/>
          <a:p>
            <a:pPr lvl="0" algn="just"/>
            <a:r>
              <a:rPr lang="en-US" sz="1400" i="1">
                <a:solidFill>
                  <a:prstClr val="black"/>
                </a:solidFill>
                <a:latin typeface="Arial "/>
              </a:rPr>
              <a:t>2b) retrieve and record information/identify key details from fiction and non-fiction</a:t>
            </a:r>
            <a:endParaRPr lang="en-US" sz="1400" i="1">
              <a:solidFill>
                <a:prstClr val="black"/>
              </a:solidFill>
              <a:latin typeface="Arial "/>
              <a:ea typeface="Arial" charset="0"/>
              <a:cs typeface="Arial" charset="0"/>
            </a:endParaRPr>
          </a:p>
        </p:txBody>
      </p:sp>
      <p:pic>
        <p:nvPicPr>
          <p:cNvPr id="6" name="Picture 5">
            <a:extLst>
              <a:ext uri="{FF2B5EF4-FFF2-40B4-BE49-F238E27FC236}">
                <a16:creationId xmlns:a16="http://schemas.microsoft.com/office/drawing/2014/main" id="{D756DC28-525A-43C8-B1C3-76FCA3FF2081}"/>
              </a:ext>
            </a:extLst>
          </p:cNvPr>
          <p:cNvPicPr>
            <a:picLocks noChangeAspect="1"/>
          </p:cNvPicPr>
          <p:nvPr/>
        </p:nvPicPr>
        <p:blipFill>
          <a:blip r:embed="rId3"/>
          <a:stretch>
            <a:fillRect/>
          </a:stretch>
        </p:blipFill>
        <p:spPr>
          <a:xfrm>
            <a:off x="96932" y="1691464"/>
            <a:ext cx="7141574" cy="3960099"/>
          </a:xfrm>
          <a:prstGeom prst="rect">
            <a:avLst/>
          </a:prstGeom>
        </p:spPr>
      </p:pic>
      <p:pic>
        <p:nvPicPr>
          <p:cNvPr id="7" name="Picture 6">
            <a:extLst>
              <a:ext uri="{FF2B5EF4-FFF2-40B4-BE49-F238E27FC236}">
                <a16:creationId xmlns:a16="http://schemas.microsoft.com/office/drawing/2014/main" id="{5538795A-AF87-4881-9E96-DD781D51608E}"/>
              </a:ext>
            </a:extLst>
          </p:cNvPr>
          <p:cNvPicPr>
            <a:picLocks noChangeAspect="1"/>
          </p:cNvPicPr>
          <p:nvPr/>
        </p:nvPicPr>
        <p:blipFill>
          <a:blip r:embed="rId4"/>
          <a:stretch>
            <a:fillRect/>
          </a:stretch>
        </p:blipFill>
        <p:spPr>
          <a:xfrm>
            <a:off x="4811800" y="597201"/>
            <a:ext cx="3987747" cy="218852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21030783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8D18E-7AD3-4C49-8246-57392E2E7490}"/>
              </a:ext>
            </a:extLst>
          </p:cNvPr>
          <p:cNvSpPr>
            <a:spLocks noGrp="1"/>
          </p:cNvSpPr>
          <p:nvPr>
            <p:ph type="title"/>
          </p:nvPr>
        </p:nvSpPr>
        <p:spPr>
          <a:xfrm>
            <a:off x="302196" y="156238"/>
            <a:ext cx="8596668" cy="1320800"/>
          </a:xfrm>
        </p:spPr>
        <p:txBody>
          <a:bodyPr/>
          <a:lstStyle/>
          <a:p>
            <a:r>
              <a:rPr lang="en-GB" b="1" u="sng">
                <a:latin typeface="Arial" panose="020B0604020202020204" pitchFamily="34" charset="0"/>
                <a:cs typeface="Arial" panose="020B0604020202020204" pitchFamily="34" charset="0"/>
              </a:rPr>
              <a:t>Reading</a:t>
            </a:r>
            <a:endParaRPr lang="en-GB"/>
          </a:p>
        </p:txBody>
      </p:sp>
      <p:sp>
        <p:nvSpPr>
          <p:cNvPr id="4" name="TextBox 3">
            <a:extLst>
              <a:ext uri="{FF2B5EF4-FFF2-40B4-BE49-F238E27FC236}">
                <a16:creationId xmlns:a16="http://schemas.microsoft.com/office/drawing/2014/main" id="{CFFAAB4B-5A96-4793-B0DF-00D8BBC9499F}"/>
              </a:ext>
            </a:extLst>
          </p:cNvPr>
          <p:cNvSpPr txBox="1"/>
          <p:nvPr/>
        </p:nvSpPr>
        <p:spPr>
          <a:xfrm>
            <a:off x="344453" y="1072701"/>
            <a:ext cx="8544366" cy="2031325"/>
          </a:xfrm>
          <a:prstGeom prst="rect">
            <a:avLst/>
          </a:prstGeom>
          <a:noFill/>
        </p:spPr>
        <p:txBody>
          <a:bodyPr wrap="square" rtlCol="0">
            <a:spAutoFit/>
          </a:bodyPr>
          <a:lstStyle/>
          <a:p>
            <a:r>
              <a:rPr lang="en-GB">
                <a:latin typeface="Arial" panose="020B0604020202020204" pitchFamily="34" charset="0"/>
                <a:cs typeface="Arial" panose="020B0604020202020204" pitchFamily="34" charset="0"/>
              </a:rPr>
              <a:t>Example question, based on Text 3 – </a:t>
            </a:r>
            <a:r>
              <a:rPr lang="en-GB" i="1">
                <a:latin typeface="Arial" panose="020B0604020202020204" pitchFamily="34" charset="0"/>
                <a:cs typeface="Arial" panose="020B0604020202020204" pitchFamily="34" charset="0"/>
              </a:rPr>
              <a:t>The Lost World</a:t>
            </a:r>
            <a:r>
              <a:rPr lang="en-GB">
                <a:latin typeface="Arial" panose="020B0604020202020204" pitchFamily="34" charset="0"/>
                <a:cs typeface="Arial" panose="020B0604020202020204" pitchFamily="34" charset="0"/>
              </a:rPr>
              <a:t>: </a:t>
            </a:r>
          </a:p>
          <a:p>
            <a:endParaRPr lang="en-GB">
              <a:latin typeface="Arial" panose="020B0604020202020204" pitchFamily="34" charset="0"/>
              <a:cs typeface="Arial" panose="020B0604020202020204" pitchFamily="34" charset="0"/>
            </a:endParaRPr>
          </a:p>
          <a:p>
            <a:endParaRPr lang="en-US">
              <a:latin typeface="Arial" panose="020B0604020202020204" pitchFamily="34" charset="0"/>
              <a:cs typeface="Arial" panose="020B0604020202020204" pitchFamily="34" charset="0"/>
            </a:endParaRPr>
          </a:p>
          <a:p>
            <a:endParaRPr lang="en-GB">
              <a:latin typeface="Arial" panose="020B0604020202020204" pitchFamily="34" charset="0"/>
              <a:cs typeface="Arial" panose="020B0604020202020204" pitchFamily="34" charset="0"/>
            </a:endParaRPr>
          </a:p>
          <a:p>
            <a:endParaRPr lang="en-GB">
              <a:latin typeface="Arial" panose="020B0604020202020204" pitchFamily="34" charset="0"/>
              <a:cs typeface="Arial" panose="020B0604020202020204" pitchFamily="34" charset="0"/>
            </a:endParaRPr>
          </a:p>
          <a:p>
            <a:endParaRPr lang="en-US">
              <a:latin typeface="Arial" panose="020B0604020202020204" pitchFamily="34" charset="0"/>
              <a:cs typeface="Arial" panose="020B0604020202020204" pitchFamily="34" charset="0"/>
            </a:endParaRPr>
          </a:p>
          <a:p>
            <a:endParaRPr lang="en-GB">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633F7033-104D-4364-B007-D55E7DB301F7}"/>
              </a:ext>
            </a:extLst>
          </p:cNvPr>
          <p:cNvPicPr>
            <a:picLocks noChangeAspect="1"/>
          </p:cNvPicPr>
          <p:nvPr/>
        </p:nvPicPr>
        <p:blipFill>
          <a:blip r:embed="rId3"/>
          <a:stretch>
            <a:fillRect/>
          </a:stretch>
        </p:blipFill>
        <p:spPr>
          <a:xfrm>
            <a:off x="477025" y="3905585"/>
            <a:ext cx="7613610" cy="1889903"/>
          </a:xfrm>
          <a:prstGeom prst="rect">
            <a:avLst/>
          </a:prstGeom>
          <a:effectLst>
            <a:outerShdw blurRad="50800" dist="38100" dir="2700000" algn="tl" rotWithShape="0">
              <a:prstClr val="black">
                <a:alpha val="40000"/>
              </a:prstClr>
            </a:outerShdw>
          </a:effectLst>
        </p:spPr>
      </p:pic>
      <p:pic>
        <p:nvPicPr>
          <p:cNvPr id="6" name="Picture 5">
            <a:extLst>
              <a:ext uri="{FF2B5EF4-FFF2-40B4-BE49-F238E27FC236}">
                <a16:creationId xmlns:a16="http://schemas.microsoft.com/office/drawing/2014/main" id="{6F947532-FD2C-4B72-93B7-F05C41D8495C}"/>
              </a:ext>
            </a:extLst>
          </p:cNvPr>
          <p:cNvPicPr>
            <a:picLocks noChangeAspect="1"/>
          </p:cNvPicPr>
          <p:nvPr/>
        </p:nvPicPr>
        <p:blipFill>
          <a:blip r:embed="rId4"/>
          <a:stretch>
            <a:fillRect/>
          </a:stretch>
        </p:blipFill>
        <p:spPr>
          <a:xfrm>
            <a:off x="477024" y="1582372"/>
            <a:ext cx="7957959" cy="1788152"/>
          </a:xfrm>
          <a:prstGeom prst="rect">
            <a:avLst/>
          </a:prstGeom>
          <a:effectLst>
            <a:outerShdw blurRad="50800" dist="38100" dir="2700000" algn="tl" rotWithShape="0">
              <a:prstClr val="black">
                <a:alpha val="40000"/>
              </a:prstClr>
            </a:outerShdw>
          </a:effectLst>
        </p:spPr>
      </p:pic>
      <p:sp>
        <p:nvSpPr>
          <p:cNvPr id="7" name="Rectangle 6">
            <a:extLst>
              <a:ext uri="{FF2B5EF4-FFF2-40B4-BE49-F238E27FC236}">
                <a16:creationId xmlns:a16="http://schemas.microsoft.com/office/drawing/2014/main" id="{BFE1ED55-F2A5-47FB-988B-FD8B03433557}"/>
              </a:ext>
            </a:extLst>
          </p:cNvPr>
          <p:cNvSpPr/>
          <p:nvPr/>
        </p:nvSpPr>
        <p:spPr>
          <a:xfrm>
            <a:off x="344453" y="6053907"/>
            <a:ext cx="8544366" cy="307777"/>
          </a:xfrm>
          <a:prstGeom prst="rect">
            <a:avLst/>
          </a:prstGeom>
        </p:spPr>
        <p:txBody>
          <a:bodyPr wrap="square">
            <a:spAutoFit/>
          </a:bodyPr>
          <a:lstStyle/>
          <a:p>
            <a:pPr lvl="0" algn="just"/>
            <a:r>
              <a:rPr lang="en-US" sz="1400" i="1">
                <a:latin typeface="Arial" panose="020B0604020202020204" pitchFamily="34" charset="0"/>
                <a:cs typeface="Arial" panose="020B0604020202020204" pitchFamily="34" charset="0"/>
              </a:rPr>
              <a:t>2e) predict what might happen from details stated and implied</a:t>
            </a:r>
            <a:endParaRPr lang="en-US" sz="1400" i="1">
              <a:solidFill>
                <a:prstClr val="black"/>
              </a:solidFill>
              <a:latin typeface="Arial "/>
              <a:ea typeface="Arial" charset="0"/>
              <a:cs typeface="Arial" charset="0"/>
            </a:endParaRPr>
          </a:p>
        </p:txBody>
      </p:sp>
    </p:spTree>
    <p:extLst>
      <p:ext uri="{BB962C8B-B14F-4D97-AF65-F5344CB8AC3E}">
        <p14:creationId xmlns:p14="http://schemas.microsoft.com/office/powerpoint/2010/main" val="43923776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19E7A3-D49E-49F7-901A-897981DDB730}"/>
              </a:ext>
            </a:extLst>
          </p:cNvPr>
          <p:cNvSpPr>
            <a:spLocks noGrp="1"/>
          </p:cNvSpPr>
          <p:nvPr>
            <p:ph type="title"/>
          </p:nvPr>
        </p:nvSpPr>
        <p:spPr>
          <a:xfrm>
            <a:off x="184965" y="156238"/>
            <a:ext cx="8596668" cy="1320800"/>
          </a:xfrm>
        </p:spPr>
        <p:txBody>
          <a:bodyPr/>
          <a:lstStyle/>
          <a:p>
            <a:r>
              <a:rPr lang="en-GB" b="1" u="sng">
                <a:latin typeface="Arial" panose="020B0604020202020204" pitchFamily="34" charset="0"/>
                <a:cs typeface="Arial" panose="020B0604020202020204" pitchFamily="34" charset="0"/>
              </a:rPr>
              <a:t>Reading</a:t>
            </a:r>
            <a:endParaRPr lang="en-GB"/>
          </a:p>
        </p:txBody>
      </p:sp>
      <p:sp>
        <p:nvSpPr>
          <p:cNvPr id="4" name="TextBox 3">
            <a:extLst>
              <a:ext uri="{FF2B5EF4-FFF2-40B4-BE49-F238E27FC236}">
                <a16:creationId xmlns:a16="http://schemas.microsoft.com/office/drawing/2014/main" id="{BE92FAF8-2DC0-4669-984D-BB229950C324}"/>
              </a:ext>
            </a:extLst>
          </p:cNvPr>
          <p:cNvSpPr txBox="1"/>
          <p:nvPr/>
        </p:nvSpPr>
        <p:spPr>
          <a:xfrm>
            <a:off x="344453" y="1072701"/>
            <a:ext cx="8544366" cy="2031325"/>
          </a:xfrm>
          <a:prstGeom prst="rect">
            <a:avLst/>
          </a:prstGeom>
          <a:noFill/>
        </p:spPr>
        <p:txBody>
          <a:bodyPr wrap="square" rtlCol="0">
            <a:spAutoFit/>
          </a:bodyPr>
          <a:lstStyle/>
          <a:p>
            <a:r>
              <a:rPr lang="en-GB">
                <a:latin typeface="Arial" panose="020B0604020202020204" pitchFamily="34" charset="0"/>
                <a:cs typeface="Arial" panose="020B0604020202020204" pitchFamily="34" charset="0"/>
              </a:rPr>
              <a:t>Example question, based on Text 3 – </a:t>
            </a:r>
            <a:r>
              <a:rPr lang="en-GB" i="1">
                <a:latin typeface="Arial" panose="020B0604020202020204" pitchFamily="34" charset="0"/>
                <a:cs typeface="Arial" panose="020B0604020202020204" pitchFamily="34" charset="0"/>
              </a:rPr>
              <a:t>The Lost World</a:t>
            </a:r>
            <a:r>
              <a:rPr lang="en-GB">
                <a:latin typeface="Arial" panose="020B0604020202020204" pitchFamily="34" charset="0"/>
                <a:cs typeface="Arial" panose="020B0604020202020204" pitchFamily="34" charset="0"/>
              </a:rPr>
              <a:t>: </a:t>
            </a:r>
          </a:p>
          <a:p>
            <a:endParaRPr lang="en-GB">
              <a:latin typeface="Arial" panose="020B0604020202020204" pitchFamily="34" charset="0"/>
              <a:cs typeface="Arial" panose="020B0604020202020204" pitchFamily="34" charset="0"/>
            </a:endParaRPr>
          </a:p>
          <a:p>
            <a:endParaRPr lang="en-US">
              <a:latin typeface="Arial" panose="020B0604020202020204" pitchFamily="34" charset="0"/>
              <a:cs typeface="Arial" panose="020B0604020202020204" pitchFamily="34" charset="0"/>
            </a:endParaRPr>
          </a:p>
          <a:p>
            <a:endParaRPr lang="en-GB">
              <a:latin typeface="Arial" panose="020B0604020202020204" pitchFamily="34" charset="0"/>
              <a:cs typeface="Arial" panose="020B0604020202020204" pitchFamily="34" charset="0"/>
            </a:endParaRPr>
          </a:p>
          <a:p>
            <a:endParaRPr lang="en-GB">
              <a:latin typeface="Arial" panose="020B0604020202020204" pitchFamily="34" charset="0"/>
              <a:cs typeface="Arial" panose="020B0604020202020204" pitchFamily="34" charset="0"/>
            </a:endParaRPr>
          </a:p>
          <a:p>
            <a:endParaRPr lang="en-US">
              <a:latin typeface="Arial" panose="020B0604020202020204" pitchFamily="34" charset="0"/>
              <a:cs typeface="Arial" panose="020B0604020202020204" pitchFamily="34" charset="0"/>
            </a:endParaRPr>
          </a:p>
          <a:p>
            <a:endParaRPr lang="en-GB">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4776C7A3-FDE6-4656-9CB5-9DD67847C703}"/>
              </a:ext>
            </a:extLst>
          </p:cNvPr>
          <p:cNvPicPr>
            <a:picLocks noChangeAspect="1"/>
          </p:cNvPicPr>
          <p:nvPr/>
        </p:nvPicPr>
        <p:blipFill>
          <a:blip r:embed="rId3"/>
          <a:stretch>
            <a:fillRect/>
          </a:stretch>
        </p:blipFill>
        <p:spPr>
          <a:xfrm>
            <a:off x="477025" y="3905585"/>
            <a:ext cx="7613610" cy="1889903"/>
          </a:xfrm>
          <a:prstGeom prst="rect">
            <a:avLst/>
          </a:prstGeom>
          <a:effectLst>
            <a:outerShdw blurRad="50800" dist="38100" dir="2700000" algn="tl" rotWithShape="0">
              <a:prstClr val="black">
                <a:alpha val="40000"/>
              </a:prstClr>
            </a:outerShdw>
          </a:effectLst>
        </p:spPr>
      </p:pic>
      <p:sp>
        <p:nvSpPr>
          <p:cNvPr id="6" name="Rectangle 5">
            <a:extLst>
              <a:ext uri="{FF2B5EF4-FFF2-40B4-BE49-F238E27FC236}">
                <a16:creationId xmlns:a16="http://schemas.microsoft.com/office/drawing/2014/main" id="{78BB68D7-9AAD-4CAE-9570-296EA26AC740}"/>
              </a:ext>
            </a:extLst>
          </p:cNvPr>
          <p:cNvSpPr/>
          <p:nvPr/>
        </p:nvSpPr>
        <p:spPr>
          <a:xfrm>
            <a:off x="344453" y="6053907"/>
            <a:ext cx="8544366" cy="307777"/>
          </a:xfrm>
          <a:prstGeom prst="rect">
            <a:avLst/>
          </a:prstGeom>
        </p:spPr>
        <p:txBody>
          <a:bodyPr wrap="square">
            <a:spAutoFit/>
          </a:bodyPr>
          <a:lstStyle/>
          <a:p>
            <a:pPr lvl="0" algn="just"/>
            <a:r>
              <a:rPr lang="en-US" sz="1400" i="1">
                <a:latin typeface="Arial" panose="020B0604020202020204" pitchFamily="34" charset="0"/>
                <a:cs typeface="Arial" panose="020B0604020202020204" pitchFamily="34" charset="0"/>
              </a:rPr>
              <a:t>2e) predict what might happen from details stated and implied</a:t>
            </a:r>
            <a:endParaRPr lang="en-US" sz="1400" i="1">
              <a:solidFill>
                <a:prstClr val="black"/>
              </a:solidFill>
              <a:latin typeface="Arial "/>
              <a:ea typeface="Arial" charset="0"/>
              <a:cs typeface="Arial" charset="0"/>
            </a:endParaRPr>
          </a:p>
        </p:txBody>
      </p:sp>
      <p:pic>
        <p:nvPicPr>
          <p:cNvPr id="7" name="Picture 6">
            <a:extLst>
              <a:ext uri="{FF2B5EF4-FFF2-40B4-BE49-F238E27FC236}">
                <a16:creationId xmlns:a16="http://schemas.microsoft.com/office/drawing/2014/main" id="{3A646DC3-B85E-431A-A05B-0102AE290FB3}"/>
              </a:ext>
            </a:extLst>
          </p:cNvPr>
          <p:cNvPicPr>
            <a:picLocks noChangeAspect="1"/>
          </p:cNvPicPr>
          <p:nvPr/>
        </p:nvPicPr>
        <p:blipFill>
          <a:blip r:embed="rId4"/>
          <a:stretch>
            <a:fillRect/>
          </a:stretch>
        </p:blipFill>
        <p:spPr>
          <a:xfrm>
            <a:off x="477025" y="1516800"/>
            <a:ext cx="8269502" cy="2049944"/>
          </a:xfrm>
          <a:prstGeom prst="rect">
            <a:avLst/>
          </a:prstGeom>
          <a:effectLst>
            <a:outerShdw blurRad="50800" dist="38100" dir="2700000" algn="tl" rotWithShape="0">
              <a:srgbClr val="C73A43">
                <a:alpha val="40000"/>
              </a:srgbClr>
            </a:outerShdw>
          </a:effectLst>
        </p:spPr>
      </p:pic>
    </p:spTree>
    <p:extLst>
      <p:ext uri="{BB962C8B-B14F-4D97-AF65-F5344CB8AC3E}">
        <p14:creationId xmlns:p14="http://schemas.microsoft.com/office/powerpoint/2010/main" val="263887777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91C886-1624-49D0-B6E9-7BD1E69AC3F1}"/>
              </a:ext>
            </a:extLst>
          </p:cNvPr>
          <p:cNvSpPr>
            <a:spLocks noGrp="1"/>
          </p:cNvSpPr>
          <p:nvPr>
            <p:ph type="title"/>
          </p:nvPr>
        </p:nvSpPr>
        <p:spPr>
          <a:xfrm>
            <a:off x="677334" y="157537"/>
            <a:ext cx="8596668" cy="679938"/>
          </a:xfrm>
        </p:spPr>
        <p:txBody>
          <a:bodyPr/>
          <a:lstStyle/>
          <a:p>
            <a:r>
              <a:rPr lang="en-GB"/>
              <a:t>Reading</a:t>
            </a:r>
          </a:p>
        </p:txBody>
      </p:sp>
      <p:sp>
        <p:nvSpPr>
          <p:cNvPr id="3" name="Content Placeholder 2">
            <a:extLst>
              <a:ext uri="{FF2B5EF4-FFF2-40B4-BE49-F238E27FC236}">
                <a16:creationId xmlns:a16="http://schemas.microsoft.com/office/drawing/2014/main" id="{8D31559C-2025-47EA-8486-3C0465E7A09B}"/>
              </a:ext>
            </a:extLst>
          </p:cNvPr>
          <p:cNvSpPr>
            <a:spLocks noGrp="1"/>
          </p:cNvSpPr>
          <p:nvPr>
            <p:ph idx="1"/>
          </p:nvPr>
        </p:nvSpPr>
        <p:spPr>
          <a:xfrm>
            <a:off x="209440" y="837476"/>
            <a:ext cx="9919298" cy="5861275"/>
          </a:xfrm>
        </p:spPr>
        <p:txBody>
          <a:bodyPr vert="horz" lIns="91440" tIns="45720" rIns="91440" bIns="45720" rtlCol="0" anchor="t">
            <a:noAutofit/>
          </a:bodyPr>
          <a:lstStyle/>
          <a:p>
            <a:pPr marL="0" indent="0">
              <a:buNone/>
            </a:pPr>
            <a:r>
              <a:rPr lang="en-GB" sz="1400">
                <a:ea typeface="+mn-lt"/>
                <a:cs typeface="+mn-lt"/>
              </a:rPr>
              <a:t>Since the current testing format for the Year 6 SATs began in 2016, reading papers have consistently focused heavily on a small group of </a:t>
            </a:r>
            <a:r>
              <a:rPr lang="en-GB" sz="1400" b="1">
                <a:ea typeface="+mn-lt"/>
                <a:cs typeface="+mn-lt"/>
              </a:rPr>
              <a:t>content domains</a:t>
            </a:r>
            <a:r>
              <a:rPr lang="en-GB" sz="1400">
                <a:ea typeface="+mn-lt"/>
                <a:cs typeface="+mn-lt"/>
              </a:rPr>
              <a:t>, particularly </a:t>
            </a:r>
            <a:r>
              <a:rPr lang="en-GB" sz="1400" b="1">
                <a:ea typeface="+mn-lt"/>
                <a:cs typeface="+mn-lt"/>
              </a:rPr>
              <a:t>vocabulary in context (2a)</a:t>
            </a:r>
            <a:r>
              <a:rPr lang="en-GB" sz="1400">
                <a:ea typeface="+mn-lt"/>
                <a:cs typeface="+mn-lt"/>
              </a:rPr>
              <a:t>, </a:t>
            </a:r>
            <a:r>
              <a:rPr lang="en-GB" sz="1400" b="1">
                <a:ea typeface="+mn-lt"/>
                <a:cs typeface="+mn-lt"/>
              </a:rPr>
              <a:t>retrieval (2b)</a:t>
            </a:r>
            <a:r>
              <a:rPr lang="en-GB" sz="1400">
                <a:ea typeface="+mn-lt"/>
                <a:cs typeface="+mn-lt"/>
              </a:rPr>
              <a:t> and </a:t>
            </a:r>
            <a:r>
              <a:rPr lang="en-GB" sz="1400" b="1">
                <a:ea typeface="+mn-lt"/>
                <a:cs typeface="+mn-lt"/>
              </a:rPr>
              <a:t>inference (2d)</a:t>
            </a:r>
            <a:r>
              <a:rPr lang="en-GB" sz="1400">
                <a:ea typeface="+mn-lt"/>
                <a:cs typeface="+mn-lt"/>
              </a:rPr>
              <a:t>. This trend has continued in the most recent SATs papers.</a:t>
            </a:r>
            <a:endParaRPr lang="en-GB" sz="1400"/>
          </a:p>
          <a:p>
            <a:pPr marL="0" indent="0">
              <a:buNone/>
            </a:pPr>
            <a:r>
              <a:rPr lang="en-GB" sz="1400" b="1">
                <a:ea typeface="+mn-lt"/>
                <a:cs typeface="+mn-lt"/>
              </a:rPr>
              <a:t>In the 2025 KS2 Reading SATs</a:t>
            </a:r>
            <a:r>
              <a:rPr lang="en-GB" sz="1400">
                <a:ea typeface="+mn-lt"/>
                <a:cs typeface="+mn-lt"/>
              </a:rPr>
              <a:t>:</a:t>
            </a:r>
            <a:endParaRPr lang="en-GB" sz="1400" dirty="0">
              <a:ea typeface="+mn-lt"/>
              <a:cs typeface="+mn-lt"/>
            </a:endParaRPr>
          </a:p>
          <a:p>
            <a:r>
              <a:rPr lang="en-GB" sz="1400" dirty="0">
                <a:ea typeface="+mn-lt"/>
                <a:cs typeface="+mn-lt"/>
              </a:rPr>
              <a:t>Inference questions (Content Domain </a:t>
            </a:r>
            <a:r>
              <a:rPr lang="en-GB" sz="1400" b="1" dirty="0">
                <a:ea typeface="+mn-lt"/>
                <a:cs typeface="+mn-lt"/>
              </a:rPr>
              <a:t>2d</a:t>
            </a:r>
            <a:r>
              <a:rPr lang="en-GB" sz="1400" dirty="0">
                <a:ea typeface="+mn-lt"/>
                <a:cs typeface="+mn-lt"/>
              </a:rPr>
              <a:t>) accounted for </a:t>
            </a:r>
            <a:r>
              <a:rPr lang="en-GB" sz="1400" b="1" dirty="0">
                <a:ea typeface="+mn-lt"/>
                <a:cs typeface="+mn-lt"/>
              </a:rPr>
              <a:t>the largest share</a:t>
            </a:r>
            <a:r>
              <a:rPr lang="en-GB" sz="1400" dirty="0">
                <a:ea typeface="+mn-lt"/>
                <a:cs typeface="+mn-lt"/>
              </a:rPr>
              <a:t> of marks, with around </a:t>
            </a:r>
            <a:r>
              <a:rPr lang="en-GB" sz="1400" b="1" dirty="0">
                <a:ea typeface="+mn-lt"/>
                <a:cs typeface="+mn-lt"/>
              </a:rPr>
              <a:t>48% of marks</a:t>
            </a:r>
            <a:r>
              <a:rPr lang="en-GB" sz="1400" dirty="0">
                <a:ea typeface="+mn-lt"/>
                <a:cs typeface="+mn-lt"/>
              </a:rPr>
              <a:t> focusing on making inferences from a text or explaining and justifying them with evidence. This was the highest proportion of inference marks seen in recent years and continues the trend of inference being the dominant focus. (</a:t>
            </a:r>
            <a:r>
              <a:rPr lang="en-GB" sz="1400" dirty="0">
                <a:ea typeface="+mn-lt"/>
                <a:cs typeface="+mn-lt"/>
                <a:hlinkClick r:id="rId3"/>
              </a:rPr>
              <a:t>primary.lbq.org</a:t>
            </a:r>
            <a:r>
              <a:rPr lang="en-GB" sz="1400" dirty="0">
                <a:ea typeface="+mn-lt"/>
                <a:cs typeface="+mn-lt"/>
              </a:rPr>
              <a:t>)</a:t>
            </a:r>
            <a:endParaRPr lang="en-GB" sz="1400"/>
          </a:p>
          <a:p>
            <a:r>
              <a:rPr lang="en-GB" sz="1400" dirty="0">
                <a:ea typeface="+mn-lt"/>
                <a:cs typeface="+mn-lt"/>
              </a:rPr>
              <a:t>Retrieval questions (Content Domain </a:t>
            </a:r>
            <a:r>
              <a:rPr lang="en-GB" sz="1400" b="1" dirty="0">
                <a:ea typeface="+mn-lt"/>
                <a:cs typeface="+mn-lt"/>
              </a:rPr>
              <a:t>2b</a:t>
            </a:r>
            <a:r>
              <a:rPr lang="en-GB" sz="1400" dirty="0">
                <a:ea typeface="+mn-lt"/>
                <a:cs typeface="+mn-lt"/>
              </a:rPr>
              <a:t>) still formed a significant portion of the paper, contributing approximately </a:t>
            </a:r>
            <a:r>
              <a:rPr lang="en-GB" sz="1400" b="1" dirty="0">
                <a:ea typeface="+mn-lt"/>
                <a:cs typeface="+mn-lt"/>
              </a:rPr>
              <a:t>30% of marks</a:t>
            </a:r>
            <a:r>
              <a:rPr lang="en-GB" sz="1400" dirty="0">
                <a:ea typeface="+mn-lt"/>
                <a:cs typeface="+mn-lt"/>
              </a:rPr>
              <a:t>. (</a:t>
            </a:r>
            <a:r>
              <a:rPr lang="en-GB" sz="1400" dirty="0">
                <a:ea typeface="+mn-lt"/>
                <a:cs typeface="+mn-lt"/>
                <a:hlinkClick r:id="rId3"/>
              </a:rPr>
              <a:t>primary.lbq.org</a:t>
            </a:r>
            <a:r>
              <a:rPr lang="en-GB" sz="1400" dirty="0">
                <a:ea typeface="+mn-lt"/>
                <a:cs typeface="+mn-lt"/>
              </a:rPr>
              <a:t>)</a:t>
            </a:r>
            <a:endParaRPr lang="en-GB" sz="1400"/>
          </a:p>
          <a:p>
            <a:r>
              <a:rPr lang="en-GB" sz="1400" dirty="0">
                <a:ea typeface="+mn-lt"/>
                <a:cs typeface="+mn-lt"/>
              </a:rPr>
              <a:t>Vocabulary in context (Content Domain </a:t>
            </a:r>
            <a:r>
              <a:rPr lang="en-GB" sz="1400" b="1" dirty="0">
                <a:ea typeface="+mn-lt"/>
                <a:cs typeface="+mn-lt"/>
              </a:rPr>
              <a:t>2a</a:t>
            </a:r>
            <a:r>
              <a:rPr lang="en-GB" sz="1400" dirty="0">
                <a:ea typeface="+mn-lt"/>
                <a:cs typeface="+mn-lt"/>
              </a:rPr>
              <a:t>) questions made up around </a:t>
            </a:r>
            <a:r>
              <a:rPr lang="en-GB" sz="1400" b="1" dirty="0">
                <a:ea typeface="+mn-lt"/>
                <a:cs typeface="+mn-lt"/>
              </a:rPr>
              <a:t>12% of the marks</a:t>
            </a:r>
            <a:r>
              <a:rPr lang="en-GB" sz="1400" dirty="0">
                <a:ea typeface="+mn-lt"/>
                <a:cs typeface="+mn-lt"/>
              </a:rPr>
              <a:t>, showing they remain an important part of the paper. (</a:t>
            </a:r>
            <a:r>
              <a:rPr lang="en-GB" sz="1400" dirty="0">
                <a:ea typeface="+mn-lt"/>
                <a:cs typeface="+mn-lt"/>
                <a:hlinkClick r:id="rId3"/>
              </a:rPr>
              <a:t>primary.lbq.org</a:t>
            </a:r>
            <a:r>
              <a:rPr lang="en-GB" sz="1400" dirty="0">
                <a:ea typeface="+mn-lt"/>
                <a:cs typeface="+mn-lt"/>
              </a:rPr>
              <a:t>)</a:t>
            </a:r>
            <a:endParaRPr lang="en-GB" sz="1400"/>
          </a:p>
          <a:p>
            <a:r>
              <a:rPr lang="en-GB" sz="1400" dirty="0">
                <a:ea typeface="+mn-lt"/>
                <a:cs typeface="+mn-lt"/>
              </a:rPr>
              <a:t>Taken together, </a:t>
            </a:r>
            <a:r>
              <a:rPr lang="en-GB" sz="1400" b="1" dirty="0">
                <a:ea typeface="+mn-lt"/>
                <a:cs typeface="+mn-lt"/>
              </a:rPr>
              <a:t>2a (vocabulary), 2b (retrieval) and 2d (inference)</a:t>
            </a:r>
            <a:r>
              <a:rPr lang="en-GB" sz="1400" dirty="0">
                <a:ea typeface="+mn-lt"/>
                <a:cs typeface="+mn-lt"/>
              </a:rPr>
              <a:t> consistently make up around </a:t>
            </a:r>
            <a:r>
              <a:rPr lang="en-GB" sz="1400" b="1" dirty="0">
                <a:ea typeface="+mn-lt"/>
                <a:cs typeface="+mn-lt"/>
              </a:rPr>
              <a:t>90% or more of the marks</a:t>
            </a:r>
            <a:r>
              <a:rPr lang="en-GB" sz="1400" dirty="0">
                <a:ea typeface="+mn-lt"/>
                <a:cs typeface="+mn-lt"/>
              </a:rPr>
              <a:t> on the reading paper, emphasising the need for pupils to be secure in these skills. (</a:t>
            </a:r>
            <a:r>
              <a:rPr lang="en-GB" sz="1400" dirty="0">
                <a:ea typeface="+mn-lt"/>
                <a:cs typeface="+mn-lt"/>
                <a:hlinkClick r:id="rId4"/>
              </a:rPr>
              <a:t>hfleducation.org</a:t>
            </a:r>
            <a:r>
              <a:rPr lang="en-GB" sz="1400" dirty="0">
                <a:ea typeface="+mn-lt"/>
                <a:cs typeface="+mn-lt"/>
              </a:rPr>
              <a:t>)</a:t>
            </a:r>
            <a:endParaRPr lang="en-GB" sz="1400"/>
          </a:p>
          <a:p>
            <a:pPr marL="0" indent="0">
              <a:buNone/>
            </a:pPr>
            <a:r>
              <a:rPr lang="en-GB" sz="1400" dirty="0">
                <a:ea typeface="+mn-lt"/>
                <a:cs typeface="+mn-lt"/>
              </a:rPr>
              <a:t>So, when reading with your child at home, try asking questions like:</a:t>
            </a:r>
          </a:p>
          <a:p>
            <a:r>
              <a:rPr lang="en-GB" sz="1400" b="1" dirty="0">
                <a:ea typeface="+mn-lt"/>
                <a:cs typeface="+mn-lt"/>
              </a:rPr>
              <a:t>Find</a:t>
            </a:r>
            <a:r>
              <a:rPr lang="en-GB" sz="1400" b="1">
                <a:ea typeface="+mn-lt"/>
                <a:cs typeface="+mn-lt"/>
              </a:rPr>
              <a:t> a word in this paragraph that is closest in meaning to ‘__’ </a:t>
            </a:r>
            <a:r>
              <a:rPr lang="en-GB" sz="1400" i="1">
                <a:ea typeface="+mn-lt"/>
                <a:cs typeface="+mn-lt"/>
              </a:rPr>
              <a:t>e.g. annoyed</a:t>
            </a:r>
            <a:r>
              <a:rPr lang="en-GB" sz="1400" dirty="0">
                <a:ea typeface="+mn-lt"/>
                <a:cs typeface="+mn-lt"/>
              </a:rPr>
              <a:t> (Content Domain </a:t>
            </a:r>
            <a:r>
              <a:rPr lang="en-GB" sz="1400" b="1" dirty="0">
                <a:ea typeface="+mn-lt"/>
                <a:cs typeface="+mn-lt"/>
              </a:rPr>
              <a:t>2a</a:t>
            </a:r>
            <a:r>
              <a:rPr lang="en-GB" sz="1400" dirty="0">
                <a:ea typeface="+mn-lt"/>
                <a:cs typeface="+mn-lt"/>
              </a:rPr>
              <a:t>) (</a:t>
            </a:r>
            <a:r>
              <a:rPr lang="en-GB" sz="1400" dirty="0">
                <a:ea typeface="+mn-lt"/>
                <a:cs typeface="+mn-lt"/>
                <a:hlinkClick r:id="rId5"/>
              </a:rPr>
              <a:t>GOV.UK</a:t>
            </a:r>
            <a:r>
              <a:rPr lang="en-GB" sz="1400" dirty="0">
                <a:ea typeface="+mn-lt"/>
                <a:cs typeface="+mn-lt"/>
              </a:rPr>
              <a:t>)</a:t>
            </a:r>
            <a:endParaRPr lang="en-US" sz="1400"/>
          </a:p>
          <a:p>
            <a:r>
              <a:rPr lang="en-GB" sz="1400" b="1" dirty="0">
                <a:ea typeface="+mn-lt"/>
                <a:cs typeface="+mn-lt"/>
              </a:rPr>
              <a:t>In</a:t>
            </a:r>
            <a:r>
              <a:rPr lang="en-GB" sz="1400" b="1">
                <a:ea typeface="+mn-lt"/>
                <a:cs typeface="+mn-lt"/>
              </a:rPr>
              <a:t> what year did ‘__’ happen? </a:t>
            </a:r>
            <a:r>
              <a:rPr lang="en-GB" sz="1400" i="1">
                <a:ea typeface="+mn-lt"/>
                <a:cs typeface="+mn-lt"/>
              </a:rPr>
              <a:t>e.g. when did the French authorities make it illegal for people to swim from France to England?</a:t>
            </a:r>
            <a:r>
              <a:rPr lang="en-GB" sz="1400" dirty="0">
                <a:ea typeface="+mn-lt"/>
                <a:cs typeface="+mn-lt"/>
              </a:rPr>
              <a:t> (Content Domain </a:t>
            </a:r>
            <a:r>
              <a:rPr lang="en-GB" sz="1400" b="1" dirty="0">
                <a:ea typeface="+mn-lt"/>
                <a:cs typeface="+mn-lt"/>
              </a:rPr>
              <a:t>2b</a:t>
            </a:r>
            <a:r>
              <a:rPr lang="en-GB" sz="1400" dirty="0">
                <a:ea typeface="+mn-lt"/>
                <a:cs typeface="+mn-lt"/>
              </a:rPr>
              <a:t>) (</a:t>
            </a:r>
            <a:r>
              <a:rPr lang="en-GB" sz="1400" dirty="0">
                <a:ea typeface="+mn-lt"/>
                <a:cs typeface="+mn-lt"/>
                <a:hlinkClick r:id="rId5"/>
              </a:rPr>
              <a:t>GOV.UK</a:t>
            </a:r>
            <a:r>
              <a:rPr lang="en-GB" sz="1400" dirty="0">
                <a:ea typeface="+mn-lt"/>
                <a:cs typeface="+mn-lt"/>
              </a:rPr>
              <a:t>)</a:t>
            </a:r>
            <a:endParaRPr lang="en-US" sz="1400"/>
          </a:p>
          <a:p>
            <a:r>
              <a:rPr lang="en-GB" sz="1400" b="1" dirty="0">
                <a:ea typeface="+mn-lt"/>
                <a:cs typeface="+mn-lt"/>
              </a:rPr>
              <a:t>In the last paragraph, X does not want to Y. Give two reasons why X does not want to Y.</a:t>
            </a:r>
            <a:r>
              <a:rPr lang="en-GB" sz="1400" dirty="0">
                <a:ea typeface="+mn-lt"/>
                <a:cs typeface="+mn-lt"/>
              </a:rPr>
              <a:t> (Content Domain </a:t>
            </a:r>
            <a:r>
              <a:rPr lang="en-GB" sz="1400" b="1" dirty="0">
                <a:ea typeface="+mn-lt"/>
                <a:cs typeface="+mn-lt"/>
              </a:rPr>
              <a:t>2d</a:t>
            </a:r>
            <a:r>
              <a:rPr lang="en-GB" sz="1400" dirty="0">
                <a:ea typeface="+mn-lt"/>
                <a:cs typeface="+mn-lt"/>
              </a:rPr>
              <a:t>) (</a:t>
            </a:r>
            <a:r>
              <a:rPr lang="en-GB" sz="1400" dirty="0">
                <a:ea typeface="+mn-lt"/>
                <a:cs typeface="+mn-lt"/>
                <a:hlinkClick r:id="rId5"/>
              </a:rPr>
              <a:t>GOV.UK</a:t>
            </a:r>
            <a:r>
              <a:rPr lang="en-GB" sz="1400" dirty="0">
                <a:ea typeface="+mn-lt"/>
                <a:cs typeface="+mn-lt"/>
              </a:rPr>
              <a:t>)</a:t>
            </a:r>
            <a:endParaRPr lang="en-US" sz="1400" dirty="0"/>
          </a:p>
          <a:p>
            <a:endParaRPr lang="en-US"/>
          </a:p>
          <a:p>
            <a:endParaRPr lang="en-GB" dirty="0">
              <a:latin typeface="Segoe UI"/>
              <a:cs typeface="Segoe UI"/>
            </a:endParaRPr>
          </a:p>
          <a:p>
            <a:endParaRPr lang="en-GB">
              <a:latin typeface="Trebuchet MS" panose="020B0603020202020204"/>
              <a:cs typeface="Segoe UI"/>
            </a:endParaRPr>
          </a:p>
        </p:txBody>
      </p:sp>
    </p:spTree>
    <p:extLst>
      <p:ext uri="{BB962C8B-B14F-4D97-AF65-F5344CB8AC3E}">
        <p14:creationId xmlns:p14="http://schemas.microsoft.com/office/powerpoint/2010/main" val="169383134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C2F481-DCB0-4081-A5F0-A0F901E14FF6}"/>
              </a:ext>
            </a:extLst>
          </p:cNvPr>
          <p:cNvSpPr>
            <a:spLocks noGrp="1"/>
          </p:cNvSpPr>
          <p:nvPr>
            <p:ph type="title"/>
          </p:nvPr>
        </p:nvSpPr>
        <p:spPr/>
        <p:txBody>
          <a:bodyPr/>
          <a:lstStyle/>
          <a:p>
            <a:r>
              <a:rPr lang="en-GB" b="1" u="sng">
                <a:latin typeface="Arial" panose="020B0604020202020204" pitchFamily="34" charset="0"/>
                <a:cs typeface="Arial" panose="020B0604020202020204" pitchFamily="34" charset="0"/>
              </a:rPr>
              <a:t>Maths Paper 1 (Arithmetic)</a:t>
            </a:r>
            <a:endParaRPr lang="en-GB"/>
          </a:p>
        </p:txBody>
      </p:sp>
      <p:sp>
        <p:nvSpPr>
          <p:cNvPr id="4" name="TextBox 3">
            <a:extLst>
              <a:ext uri="{FF2B5EF4-FFF2-40B4-BE49-F238E27FC236}">
                <a16:creationId xmlns:a16="http://schemas.microsoft.com/office/drawing/2014/main" id="{9F758AA4-4602-46F3-A754-F649EF22C21C}"/>
              </a:ext>
            </a:extLst>
          </p:cNvPr>
          <p:cNvSpPr txBox="1"/>
          <p:nvPr/>
        </p:nvSpPr>
        <p:spPr>
          <a:xfrm>
            <a:off x="677334" y="1354055"/>
            <a:ext cx="8586896" cy="3139321"/>
          </a:xfrm>
          <a:prstGeom prst="rect">
            <a:avLst/>
          </a:prstGeom>
          <a:noFill/>
        </p:spPr>
        <p:txBody>
          <a:bodyPr wrap="square" lIns="91440" tIns="45720" rIns="91440" bIns="45720" rtlCol="0" anchor="t">
            <a:spAutoFit/>
          </a:bodyPr>
          <a:lstStyle/>
          <a:p>
            <a:r>
              <a:rPr lang="en-US" dirty="0">
                <a:latin typeface="Arial"/>
                <a:cs typeface="Arial"/>
              </a:rPr>
              <a:t>Maths Paper 1 (Arithmetic) will take place on </a:t>
            </a:r>
            <a:r>
              <a:rPr lang="en-US" b="1" dirty="0">
                <a:latin typeface="Arial"/>
                <a:cs typeface="Arial"/>
              </a:rPr>
              <a:t>Wednesday 13</a:t>
            </a:r>
            <a:r>
              <a:rPr lang="en-US" b="1" baseline="30000" dirty="0">
                <a:latin typeface="Arial"/>
                <a:cs typeface="Arial"/>
              </a:rPr>
              <a:t>th</a:t>
            </a:r>
            <a:r>
              <a:rPr lang="en-US" b="1">
                <a:latin typeface="Arial"/>
                <a:cs typeface="Arial"/>
              </a:rPr>
              <a:t> May 2026</a:t>
            </a:r>
            <a:r>
              <a:rPr lang="en-US" dirty="0">
                <a:latin typeface="Arial"/>
                <a:cs typeface="Arial"/>
              </a:rPr>
              <a:t>.</a:t>
            </a:r>
          </a:p>
          <a:p>
            <a:endParaRPr lang="en-US">
              <a:latin typeface="Arial" panose="020B0604020202020204" pitchFamily="34" charset="0"/>
              <a:cs typeface="Arial" panose="020B0604020202020204" pitchFamily="34" charset="0"/>
            </a:endParaRPr>
          </a:p>
          <a:p>
            <a:r>
              <a:rPr lang="en-US">
                <a:latin typeface="Arial" panose="020B0604020202020204" pitchFamily="34" charset="0"/>
                <a:cs typeface="Arial" panose="020B0604020202020204" pitchFamily="34" charset="0"/>
              </a:rPr>
              <a:t>It has a standard timing of </a:t>
            </a:r>
            <a:r>
              <a:rPr lang="en-US" b="1">
                <a:latin typeface="Arial" panose="020B0604020202020204" pitchFamily="34" charset="0"/>
                <a:cs typeface="Arial" panose="020B0604020202020204" pitchFamily="34" charset="0"/>
              </a:rPr>
              <a:t>30 minutes</a:t>
            </a:r>
            <a:r>
              <a:rPr lang="en-US">
                <a:latin typeface="Arial" panose="020B0604020202020204" pitchFamily="34" charset="0"/>
                <a:cs typeface="Arial" panose="020B0604020202020204" pitchFamily="34" charset="0"/>
              </a:rPr>
              <a:t> and is worth a total of </a:t>
            </a:r>
            <a:r>
              <a:rPr lang="en-US" b="1">
                <a:latin typeface="Arial" panose="020B0604020202020204" pitchFamily="34" charset="0"/>
                <a:cs typeface="Arial" panose="020B0604020202020204" pitchFamily="34" charset="0"/>
              </a:rPr>
              <a:t>40 marks</a:t>
            </a:r>
            <a:r>
              <a:rPr lang="en-US">
                <a:latin typeface="Arial" panose="020B0604020202020204" pitchFamily="34" charset="0"/>
                <a:cs typeface="Arial" panose="020B0604020202020204" pitchFamily="34" charset="0"/>
              </a:rPr>
              <a:t>. </a:t>
            </a:r>
          </a:p>
          <a:p>
            <a:endParaRPr lang="en-US">
              <a:latin typeface="Arial" panose="020B0604020202020204" pitchFamily="34" charset="0"/>
              <a:cs typeface="Arial" panose="020B0604020202020204" pitchFamily="34" charset="0"/>
            </a:endParaRPr>
          </a:p>
          <a:p>
            <a:r>
              <a:rPr lang="en-US">
                <a:latin typeface="Arial" panose="020B0604020202020204" pitchFamily="34" charset="0"/>
                <a:cs typeface="Arial" panose="020B0604020202020204" pitchFamily="34" charset="0"/>
              </a:rPr>
              <a:t>It covers the </a:t>
            </a:r>
            <a:r>
              <a:rPr lang="en-US" b="1">
                <a:latin typeface="Arial" panose="020B0604020202020204" pitchFamily="34" charset="0"/>
                <a:cs typeface="Arial" panose="020B0604020202020204" pitchFamily="34" charset="0"/>
              </a:rPr>
              <a:t>four operations </a:t>
            </a:r>
            <a:r>
              <a:rPr lang="en-US">
                <a:latin typeface="Arial" panose="020B0604020202020204" pitchFamily="34" charset="0"/>
                <a:cs typeface="Arial" panose="020B0604020202020204" pitchFamily="34" charset="0"/>
              </a:rPr>
              <a:t>(division, multiplication, addition, subtraction and mixed operation calculations requiring </a:t>
            </a:r>
            <a:r>
              <a:rPr lang="en-US" b="1">
                <a:latin typeface="Arial" panose="020B0604020202020204" pitchFamily="34" charset="0"/>
                <a:cs typeface="Arial" panose="020B0604020202020204" pitchFamily="34" charset="0"/>
              </a:rPr>
              <a:t>BIDMAS</a:t>
            </a:r>
            <a:r>
              <a:rPr lang="en-US">
                <a:latin typeface="Arial" panose="020B0604020202020204" pitchFamily="34" charset="0"/>
                <a:cs typeface="Arial" panose="020B0604020202020204" pitchFamily="34" charset="0"/>
              </a:rPr>
              <a:t>), as well as </a:t>
            </a:r>
            <a:r>
              <a:rPr lang="en-US" b="1">
                <a:latin typeface="Arial" panose="020B0604020202020204" pitchFamily="34" charset="0"/>
                <a:cs typeface="Arial" panose="020B0604020202020204" pitchFamily="34" charset="0"/>
              </a:rPr>
              <a:t>number properties</a:t>
            </a:r>
            <a:r>
              <a:rPr lang="en-US">
                <a:latin typeface="Arial" panose="020B0604020202020204" pitchFamily="34" charset="0"/>
                <a:cs typeface="Arial" panose="020B0604020202020204" pitchFamily="34" charset="0"/>
              </a:rPr>
              <a:t>, calculating </a:t>
            </a:r>
            <a:r>
              <a:rPr lang="en-US" b="1">
                <a:latin typeface="Arial" panose="020B0604020202020204" pitchFamily="34" charset="0"/>
                <a:cs typeface="Arial" panose="020B0604020202020204" pitchFamily="34" charset="0"/>
              </a:rPr>
              <a:t>percentages of amounts</a:t>
            </a:r>
            <a:r>
              <a:rPr lang="en-US">
                <a:latin typeface="Arial" panose="020B0604020202020204" pitchFamily="34" charset="0"/>
                <a:cs typeface="Arial" panose="020B0604020202020204" pitchFamily="34" charset="0"/>
              </a:rPr>
              <a:t>, calculations using </a:t>
            </a:r>
            <a:r>
              <a:rPr lang="en-US" b="1">
                <a:latin typeface="Arial" panose="020B0604020202020204" pitchFamily="34" charset="0"/>
                <a:cs typeface="Arial" panose="020B0604020202020204" pitchFamily="34" charset="0"/>
              </a:rPr>
              <a:t>decimals</a:t>
            </a:r>
            <a:r>
              <a:rPr lang="en-US">
                <a:latin typeface="Arial" panose="020B0604020202020204" pitchFamily="34" charset="0"/>
                <a:cs typeface="Arial" panose="020B0604020202020204" pitchFamily="34" charset="0"/>
              </a:rPr>
              <a:t>, and calculations using </a:t>
            </a:r>
            <a:r>
              <a:rPr lang="en-US" b="1">
                <a:latin typeface="Arial" panose="020B0604020202020204" pitchFamily="34" charset="0"/>
                <a:cs typeface="Arial" panose="020B0604020202020204" pitchFamily="34" charset="0"/>
              </a:rPr>
              <a:t>fractions</a:t>
            </a:r>
            <a:r>
              <a:rPr lang="en-US">
                <a:latin typeface="Arial" panose="020B0604020202020204" pitchFamily="34" charset="0"/>
                <a:cs typeface="Arial" panose="020B0604020202020204" pitchFamily="34" charset="0"/>
              </a:rPr>
              <a:t>. </a:t>
            </a:r>
          </a:p>
          <a:p>
            <a:endParaRPr lang="en-US">
              <a:latin typeface="Arial" panose="020B0604020202020204" pitchFamily="34" charset="0"/>
              <a:cs typeface="Arial" panose="020B0604020202020204" pitchFamily="34" charset="0"/>
            </a:endParaRPr>
          </a:p>
          <a:p>
            <a:r>
              <a:rPr lang="en-US">
                <a:latin typeface="Arial" panose="020B0604020202020204" pitchFamily="34" charset="0"/>
                <a:cs typeface="Arial" panose="020B0604020202020204" pitchFamily="34" charset="0"/>
              </a:rPr>
              <a:t>Example question: </a:t>
            </a:r>
          </a:p>
          <a:p>
            <a:endParaRPr lang="en-GB">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D17AEC0B-0FDA-43CC-86C4-D3DF498B9FB7}"/>
              </a:ext>
            </a:extLst>
          </p:cNvPr>
          <p:cNvPicPr>
            <a:picLocks noChangeAspect="1"/>
          </p:cNvPicPr>
          <p:nvPr/>
        </p:nvPicPr>
        <p:blipFill>
          <a:blip r:embed="rId3"/>
          <a:stretch>
            <a:fillRect/>
          </a:stretch>
        </p:blipFill>
        <p:spPr>
          <a:xfrm>
            <a:off x="677335" y="4227938"/>
            <a:ext cx="5093674" cy="2356453"/>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82201003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5790C8-DA39-45BB-96C8-9104EEBD2E88}"/>
              </a:ext>
            </a:extLst>
          </p:cNvPr>
          <p:cNvSpPr>
            <a:spLocks noGrp="1"/>
          </p:cNvSpPr>
          <p:nvPr>
            <p:ph type="title"/>
          </p:nvPr>
        </p:nvSpPr>
        <p:spPr>
          <a:prstGeom prst="rect">
            <a:avLst/>
          </a:prstGeom>
        </p:spPr>
        <p:txBody>
          <a:bodyPr/>
          <a:lstStyle/>
          <a:p>
            <a:r>
              <a:rPr lang="en-GB" b="1" u="sng">
                <a:latin typeface="Arial" panose="020B0604020202020204" pitchFamily="34" charset="0"/>
                <a:cs typeface="Arial" panose="020B0604020202020204" pitchFamily="34" charset="0"/>
              </a:rPr>
              <a:t>Maths Paper 1 (Arithmetic)</a:t>
            </a:r>
            <a:endParaRPr lang="en-GB"/>
          </a:p>
        </p:txBody>
      </p:sp>
      <p:sp>
        <p:nvSpPr>
          <p:cNvPr id="5" name="TextBox 4">
            <a:extLst>
              <a:ext uri="{FF2B5EF4-FFF2-40B4-BE49-F238E27FC236}">
                <a16:creationId xmlns:a16="http://schemas.microsoft.com/office/drawing/2014/main" id="{62E75FD4-F75D-4321-8F56-FEFA25B25043}"/>
              </a:ext>
            </a:extLst>
          </p:cNvPr>
          <p:cNvSpPr txBox="1"/>
          <p:nvPr/>
        </p:nvSpPr>
        <p:spPr>
          <a:xfrm>
            <a:off x="9048190" y="1421981"/>
            <a:ext cx="1636169" cy="4401205"/>
          </a:xfrm>
          <a:prstGeom prst="rect">
            <a:avLst/>
          </a:prstGeom>
          <a:noFill/>
        </p:spPr>
        <p:txBody>
          <a:bodyPr wrap="square" lIns="91440" tIns="45720" rIns="91440" bIns="45720" rtlCol="0" anchor="t">
            <a:spAutoFit/>
          </a:bodyPr>
          <a:lstStyle/>
          <a:p>
            <a:r>
              <a:rPr lang="en-GB" sz="2800">
                <a:solidFill>
                  <a:srgbClr val="DA2E41"/>
                </a:solidFill>
                <a:latin typeface="Arial "/>
              </a:rPr>
              <a:t>1 – 13</a:t>
            </a:r>
          </a:p>
          <a:p>
            <a:r>
              <a:rPr lang="en-GB" sz="2800">
                <a:solidFill>
                  <a:srgbClr val="DA2E41"/>
                </a:solidFill>
                <a:latin typeface="Arial "/>
              </a:rPr>
              <a:t>2 – 26</a:t>
            </a:r>
          </a:p>
          <a:p>
            <a:r>
              <a:rPr lang="en-GB" sz="2800">
                <a:solidFill>
                  <a:srgbClr val="DA2E41"/>
                </a:solidFill>
                <a:latin typeface="Arial "/>
              </a:rPr>
              <a:t>3 – 39</a:t>
            </a:r>
          </a:p>
          <a:p>
            <a:r>
              <a:rPr lang="en-GB" sz="2800">
                <a:solidFill>
                  <a:srgbClr val="DA2E41"/>
                </a:solidFill>
                <a:latin typeface="Arial "/>
              </a:rPr>
              <a:t>4 – 52</a:t>
            </a:r>
          </a:p>
          <a:p>
            <a:r>
              <a:rPr lang="en-GB" sz="2800">
                <a:solidFill>
                  <a:srgbClr val="DA2E41"/>
                </a:solidFill>
                <a:latin typeface="Arial "/>
              </a:rPr>
              <a:t>5 – 65</a:t>
            </a:r>
          </a:p>
          <a:p>
            <a:r>
              <a:rPr lang="en-GB" sz="2800">
                <a:solidFill>
                  <a:srgbClr val="DA2E41"/>
                </a:solidFill>
                <a:latin typeface="Arial "/>
              </a:rPr>
              <a:t>6 – 78</a:t>
            </a:r>
          </a:p>
          <a:p>
            <a:r>
              <a:rPr lang="en-GB" sz="2800">
                <a:solidFill>
                  <a:srgbClr val="DA2E41"/>
                </a:solidFill>
                <a:latin typeface="Arial "/>
              </a:rPr>
              <a:t>7 – 91</a:t>
            </a:r>
          </a:p>
          <a:p>
            <a:r>
              <a:rPr lang="en-GB" sz="2800">
                <a:solidFill>
                  <a:srgbClr val="DA2E41"/>
                </a:solidFill>
                <a:latin typeface="Arial "/>
              </a:rPr>
              <a:t>8 – 104</a:t>
            </a:r>
          </a:p>
          <a:p>
            <a:r>
              <a:rPr lang="en-GB" sz="2800">
                <a:solidFill>
                  <a:srgbClr val="DA2E41"/>
                </a:solidFill>
                <a:latin typeface="Arial "/>
              </a:rPr>
              <a:t>9 -  117</a:t>
            </a:r>
          </a:p>
          <a:p>
            <a:r>
              <a:rPr lang="en-GB" sz="2800">
                <a:solidFill>
                  <a:srgbClr val="DA2E41"/>
                </a:solidFill>
                <a:latin typeface="Arial "/>
              </a:rPr>
              <a:t>10 - 130</a:t>
            </a:r>
          </a:p>
        </p:txBody>
      </p:sp>
      <p:pic>
        <p:nvPicPr>
          <p:cNvPr id="4" name="Picture 3" descr="A grid with numbers and a rectangle&#10;&#10;Description automatically generated">
            <a:extLst>
              <a:ext uri="{FF2B5EF4-FFF2-40B4-BE49-F238E27FC236}">
                <a16:creationId xmlns:a16="http://schemas.microsoft.com/office/drawing/2014/main" id="{BF7B773A-845C-220A-0CE8-98FFD1676E56}"/>
              </a:ext>
            </a:extLst>
          </p:cNvPr>
          <p:cNvPicPr>
            <a:picLocks noChangeAspect="1"/>
          </p:cNvPicPr>
          <p:nvPr/>
        </p:nvPicPr>
        <p:blipFill>
          <a:blip r:embed="rId3"/>
          <a:stretch>
            <a:fillRect/>
          </a:stretch>
        </p:blipFill>
        <p:spPr>
          <a:xfrm>
            <a:off x="301564" y="1631161"/>
            <a:ext cx="8649674" cy="3994753"/>
          </a:xfrm>
          <a:prstGeom prst="rect">
            <a:avLst/>
          </a:prstGeom>
          <a:effectLst>
            <a:outerShdw blurRad="50800" dist="38100" dir="2700000" algn="tl" rotWithShape="0">
              <a:prstClr val="black">
                <a:alpha val="40000"/>
              </a:prstClr>
            </a:outerShdw>
          </a:effectLst>
        </p:spPr>
      </p:pic>
      <mc:AlternateContent xmlns:mc="http://schemas.openxmlformats.org/markup-compatibility/2006" xmlns:p14="http://schemas.microsoft.com/office/powerpoint/2010/main">
        <mc:Choice Requires="p14">
          <p:contentPart p14:bwMode="auto" r:id="rId4">
            <p14:nvContentPartPr>
              <p14:cNvPr id="44" name="Ink 43">
                <a:extLst>
                  <a:ext uri="{FF2B5EF4-FFF2-40B4-BE49-F238E27FC236}">
                    <a16:creationId xmlns:a16="http://schemas.microsoft.com/office/drawing/2014/main" id="{C1F4B3A4-3D96-9A10-AFD4-25C1B0A6CA9C}"/>
                  </a:ext>
                </a:extLst>
              </p14:cNvPr>
              <p14:cNvContentPartPr/>
              <p14:nvPr/>
            </p14:nvContentPartPr>
            <p14:xfrm>
              <a:off x="2832100" y="5060950"/>
              <a:ext cx="19050" cy="19050"/>
            </p14:xfrm>
          </p:contentPart>
        </mc:Choice>
        <mc:Fallback xmlns="">
          <p:pic>
            <p:nvPicPr>
              <p:cNvPr id="44" name="Ink 43">
                <a:extLst>
                  <a:ext uri="{FF2B5EF4-FFF2-40B4-BE49-F238E27FC236}">
                    <a16:creationId xmlns:a16="http://schemas.microsoft.com/office/drawing/2014/main" id="{C1F4B3A4-3D96-9A10-AFD4-25C1B0A6CA9C}"/>
                  </a:ext>
                </a:extLst>
              </p:cNvPr>
              <p:cNvPicPr/>
              <p:nvPr/>
            </p:nvPicPr>
            <p:blipFill>
              <a:blip r:embed="rId5"/>
              <a:stretch>
                <a:fillRect/>
              </a:stretch>
            </p:blipFill>
            <p:spPr>
              <a:xfrm>
                <a:off x="1879600" y="4108450"/>
                <a:ext cx="1905000" cy="1905000"/>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46" name="Ink 45">
                <a:extLst>
                  <a:ext uri="{FF2B5EF4-FFF2-40B4-BE49-F238E27FC236}">
                    <a16:creationId xmlns:a16="http://schemas.microsoft.com/office/drawing/2014/main" id="{17EB8A4F-7441-0828-EE07-5B83BD8D82E6}"/>
                  </a:ext>
                </a:extLst>
              </p14:cNvPr>
              <p14:cNvContentPartPr/>
              <p14:nvPr/>
            </p14:nvContentPartPr>
            <p14:xfrm>
              <a:off x="749300" y="-349249"/>
              <a:ext cx="19050" cy="19050"/>
            </p14:xfrm>
          </p:contentPart>
        </mc:Choice>
        <mc:Fallback xmlns="">
          <p:pic>
            <p:nvPicPr>
              <p:cNvPr id="46" name="Ink 45">
                <a:extLst>
                  <a:ext uri="{FF2B5EF4-FFF2-40B4-BE49-F238E27FC236}">
                    <a16:creationId xmlns:a16="http://schemas.microsoft.com/office/drawing/2014/main" id="{17EB8A4F-7441-0828-EE07-5B83BD8D82E6}"/>
                  </a:ext>
                </a:extLst>
              </p:cNvPr>
              <p:cNvPicPr/>
              <p:nvPr/>
            </p:nvPicPr>
            <p:blipFill>
              <a:blip r:embed="rId5"/>
              <a:stretch>
                <a:fillRect/>
              </a:stretch>
            </p:blipFill>
            <p:spPr>
              <a:xfrm>
                <a:off x="-203200" y="-1301749"/>
                <a:ext cx="1905000" cy="1905000"/>
              </a:xfrm>
              <a:prstGeom prst="rect">
                <a:avLst/>
              </a:prstGeom>
            </p:spPr>
          </p:pic>
        </mc:Fallback>
      </mc:AlternateContent>
      <p:sp>
        <p:nvSpPr>
          <p:cNvPr id="48" name="TextBox 47">
            <a:extLst>
              <a:ext uri="{FF2B5EF4-FFF2-40B4-BE49-F238E27FC236}">
                <a16:creationId xmlns:a16="http://schemas.microsoft.com/office/drawing/2014/main" id="{07B171EF-A0A3-E68E-101F-736F956A99B9}"/>
              </a:ext>
            </a:extLst>
          </p:cNvPr>
          <p:cNvSpPr txBox="1"/>
          <p:nvPr/>
        </p:nvSpPr>
        <p:spPr>
          <a:xfrm>
            <a:off x="1523999" y="1937849"/>
            <a:ext cx="4245493" cy="286232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              </a:t>
            </a:r>
            <a:r>
              <a:rPr lang="en-US" sz="2400">
                <a:solidFill>
                  <a:srgbClr val="FF0000"/>
                </a:solidFill>
              </a:rPr>
              <a:t>2  3  2</a:t>
            </a:r>
          </a:p>
          <a:p>
            <a:endParaRPr lang="en-US" sz="2400">
              <a:solidFill>
                <a:srgbClr val="FF0000"/>
              </a:solidFill>
            </a:endParaRPr>
          </a:p>
          <a:p>
            <a:r>
              <a:rPr lang="en-US" sz="2000">
                <a:solidFill>
                  <a:srgbClr val="FF0000"/>
                </a:solidFill>
              </a:rPr>
              <a:t>         </a:t>
            </a:r>
            <a:r>
              <a:rPr lang="en-US" sz="2200">
                <a:solidFill>
                  <a:srgbClr val="FF0000"/>
                </a:solidFill>
              </a:rPr>
              <a:t>2  6  0  0    13 x </a:t>
            </a:r>
            <a:r>
              <a:rPr lang="en-US" sz="2200" b="1" u="sng">
                <a:solidFill>
                  <a:srgbClr val="FF0000"/>
                </a:solidFill>
              </a:rPr>
              <a:t>200</a:t>
            </a:r>
          </a:p>
          <a:p>
            <a:r>
              <a:rPr lang="en-US" sz="2200">
                <a:solidFill>
                  <a:srgbClr val="FF0000"/>
                </a:solidFill>
              </a:rPr>
              <a:t>            4  1  6</a:t>
            </a:r>
          </a:p>
          <a:p>
            <a:r>
              <a:rPr lang="en-US" sz="2200">
                <a:solidFill>
                  <a:srgbClr val="FF0000"/>
                </a:solidFill>
              </a:rPr>
              <a:t>         -  3  9  0     13 x </a:t>
            </a:r>
            <a:r>
              <a:rPr lang="en-US" sz="2200" b="1" u="sng">
                <a:solidFill>
                  <a:srgbClr val="FF0000"/>
                </a:solidFill>
              </a:rPr>
              <a:t>30</a:t>
            </a:r>
          </a:p>
          <a:p>
            <a:r>
              <a:rPr lang="en-US" sz="2200">
                <a:solidFill>
                  <a:srgbClr val="FF0000"/>
                </a:solidFill>
              </a:rPr>
              <a:t>                2  6</a:t>
            </a:r>
          </a:p>
          <a:p>
            <a:r>
              <a:rPr lang="en-US" sz="2200">
                <a:solidFill>
                  <a:srgbClr val="FF0000"/>
                </a:solidFill>
              </a:rPr>
              <a:t>          -     2  6     13 x  </a:t>
            </a:r>
            <a:r>
              <a:rPr lang="en-US" sz="2200" b="1" u="sng">
                <a:solidFill>
                  <a:srgbClr val="FF0000"/>
                </a:solidFill>
              </a:rPr>
              <a:t>2</a:t>
            </a:r>
          </a:p>
          <a:p>
            <a:r>
              <a:rPr lang="en-US" sz="2200">
                <a:solidFill>
                  <a:srgbClr val="FF0000"/>
                </a:solidFill>
              </a:rPr>
              <a:t>                   0      +    </a:t>
            </a:r>
            <a:r>
              <a:rPr lang="en-US" sz="2200" b="1">
                <a:solidFill>
                  <a:srgbClr val="FF0000"/>
                </a:solidFill>
              </a:rPr>
              <a:t>232</a:t>
            </a:r>
          </a:p>
        </p:txBody>
      </p:sp>
      <p:cxnSp>
        <p:nvCxnSpPr>
          <p:cNvPr id="51" name="Straight Arrow Connector 50">
            <a:extLst>
              <a:ext uri="{FF2B5EF4-FFF2-40B4-BE49-F238E27FC236}">
                <a16:creationId xmlns:a16="http://schemas.microsoft.com/office/drawing/2014/main" id="{2EE55A0B-9CE3-246D-92F1-CF2501ABE2F5}"/>
              </a:ext>
            </a:extLst>
          </p:cNvPr>
          <p:cNvCxnSpPr/>
          <p:nvPr/>
        </p:nvCxnSpPr>
        <p:spPr>
          <a:xfrm flipV="1">
            <a:off x="2204197" y="2984127"/>
            <a:ext cx="1261783" cy="15687"/>
          </a:xfrm>
          <a:prstGeom prst="straightConnector1">
            <a:avLst/>
          </a:prstGeom>
        </p:spPr>
        <p:style>
          <a:lnRef idx="3">
            <a:schemeClr val="accent5"/>
          </a:lnRef>
          <a:fillRef idx="0">
            <a:schemeClr val="accent5"/>
          </a:fillRef>
          <a:effectRef idx="2">
            <a:schemeClr val="accent5"/>
          </a:effectRef>
          <a:fontRef idx="minor">
            <a:schemeClr val="tx1"/>
          </a:fontRef>
        </p:style>
      </p:cxnSp>
      <p:cxnSp>
        <p:nvCxnSpPr>
          <p:cNvPr id="53" name="Straight Arrow Connector 52">
            <a:extLst>
              <a:ext uri="{FF2B5EF4-FFF2-40B4-BE49-F238E27FC236}">
                <a16:creationId xmlns:a16="http://schemas.microsoft.com/office/drawing/2014/main" id="{13994AE3-5686-9EF7-F7E5-8324D147477D}"/>
              </a:ext>
            </a:extLst>
          </p:cNvPr>
          <p:cNvCxnSpPr>
            <a:cxnSpLocks/>
          </p:cNvCxnSpPr>
          <p:nvPr/>
        </p:nvCxnSpPr>
        <p:spPr>
          <a:xfrm flipV="1">
            <a:off x="2338667" y="3611656"/>
            <a:ext cx="1261783" cy="15687"/>
          </a:xfrm>
          <a:prstGeom prst="straightConnector1">
            <a:avLst/>
          </a:prstGeom>
        </p:spPr>
        <p:style>
          <a:lnRef idx="3">
            <a:schemeClr val="accent5"/>
          </a:lnRef>
          <a:fillRef idx="0">
            <a:schemeClr val="accent5"/>
          </a:fillRef>
          <a:effectRef idx="2">
            <a:schemeClr val="accent5"/>
          </a:effectRef>
          <a:fontRef idx="minor">
            <a:schemeClr val="tx1"/>
          </a:fontRef>
        </p:style>
      </p:cxnSp>
      <p:cxnSp>
        <p:nvCxnSpPr>
          <p:cNvPr id="54" name="Straight Arrow Connector 53">
            <a:extLst>
              <a:ext uri="{FF2B5EF4-FFF2-40B4-BE49-F238E27FC236}">
                <a16:creationId xmlns:a16="http://schemas.microsoft.com/office/drawing/2014/main" id="{EA838D9F-D827-6A5D-67D7-5F286DC6B852}"/>
              </a:ext>
            </a:extLst>
          </p:cNvPr>
          <p:cNvCxnSpPr>
            <a:cxnSpLocks/>
          </p:cNvCxnSpPr>
          <p:nvPr/>
        </p:nvCxnSpPr>
        <p:spPr>
          <a:xfrm flipV="1">
            <a:off x="2204196" y="4306420"/>
            <a:ext cx="1261783" cy="15687"/>
          </a:xfrm>
          <a:prstGeom prst="straightConnector1">
            <a:avLst/>
          </a:prstGeom>
        </p:spPr>
        <p:style>
          <a:lnRef idx="3">
            <a:schemeClr val="accent5"/>
          </a:lnRef>
          <a:fillRef idx="0">
            <a:schemeClr val="accent5"/>
          </a:fillRef>
          <a:effectRef idx="2">
            <a:schemeClr val="accent5"/>
          </a:effectRef>
          <a:fontRef idx="minor">
            <a:schemeClr val="tx1"/>
          </a:fontRef>
        </p:style>
      </p:cxnSp>
      <p:cxnSp>
        <p:nvCxnSpPr>
          <p:cNvPr id="55" name="Straight Arrow Connector 54">
            <a:extLst>
              <a:ext uri="{FF2B5EF4-FFF2-40B4-BE49-F238E27FC236}">
                <a16:creationId xmlns:a16="http://schemas.microsoft.com/office/drawing/2014/main" id="{B1A76D89-02D8-16DC-DE16-9FF1713F5454}"/>
              </a:ext>
            </a:extLst>
          </p:cNvPr>
          <p:cNvCxnSpPr>
            <a:cxnSpLocks/>
          </p:cNvCxnSpPr>
          <p:nvPr/>
        </p:nvCxnSpPr>
        <p:spPr>
          <a:xfrm flipV="1">
            <a:off x="3649754" y="4306420"/>
            <a:ext cx="1261783" cy="15687"/>
          </a:xfrm>
          <a:prstGeom prst="straightConnector1">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75719339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A9613A-6DDD-4207-8AC3-635D2050707B}"/>
              </a:ext>
            </a:extLst>
          </p:cNvPr>
          <p:cNvSpPr>
            <a:spLocks noGrp="1"/>
          </p:cNvSpPr>
          <p:nvPr>
            <p:ph type="title"/>
          </p:nvPr>
        </p:nvSpPr>
        <p:spPr/>
        <p:txBody>
          <a:bodyPr/>
          <a:lstStyle/>
          <a:p>
            <a:r>
              <a:rPr lang="en-GB" b="1" u="sng">
                <a:latin typeface="Arial" panose="020B0604020202020204" pitchFamily="34" charset="0"/>
                <a:cs typeface="Arial" panose="020B0604020202020204" pitchFamily="34" charset="0"/>
              </a:rPr>
              <a:t>Maths Paper 1 (Arithmetic)</a:t>
            </a:r>
            <a:endParaRPr lang="en-GB"/>
          </a:p>
        </p:txBody>
      </p:sp>
      <p:pic>
        <p:nvPicPr>
          <p:cNvPr id="4" name="Picture 3">
            <a:extLst>
              <a:ext uri="{FF2B5EF4-FFF2-40B4-BE49-F238E27FC236}">
                <a16:creationId xmlns:a16="http://schemas.microsoft.com/office/drawing/2014/main" id="{54CF70AB-990A-47D6-8F39-8944B851E431}"/>
              </a:ext>
            </a:extLst>
          </p:cNvPr>
          <p:cNvPicPr>
            <a:picLocks noChangeAspect="1"/>
          </p:cNvPicPr>
          <p:nvPr/>
        </p:nvPicPr>
        <p:blipFill>
          <a:blip r:embed="rId3"/>
          <a:stretch>
            <a:fillRect/>
          </a:stretch>
        </p:blipFill>
        <p:spPr>
          <a:xfrm>
            <a:off x="0" y="1531630"/>
            <a:ext cx="5102045" cy="2356453"/>
          </a:xfrm>
          <a:prstGeom prst="rect">
            <a:avLst/>
          </a:prstGeom>
          <a:effectLst>
            <a:outerShdw blurRad="50800" dist="38100" dir="2700000" algn="tl" rotWithShape="0">
              <a:prstClr val="black">
                <a:alpha val="40000"/>
              </a:prstClr>
            </a:outerShdw>
          </a:effectLst>
        </p:spPr>
      </p:pic>
      <p:pic>
        <p:nvPicPr>
          <p:cNvPr id="5" name="Picture 4">
            <a:extLst>
              <a:ext uri="{FF2B5EF4-FFF2-40B4-BE49-F238E27FC236}">
                <a16:creationId xmlns:a16="http://schemas.microsoft.com/office/drawing/2014/main" id="{26D87973-E9EF-47A8-91A4-4DAB694ED1E1}"/>
              </a:ext>
            </a:extLst>
          </p:cNvPr>
          <p:cNvPicPr>
            <a:picLocks noChangeAspect="1"/>
          </p:cNvPicPr>
          <p:nvPr/>
        </p:nvPicPr>
        <p:blipFill>
          <a:blip r:embed="rId4"/>
          <a:stretch>
            <a:fillRect/>
          </a:stretch>
        </p:blipFill>
        <p:spPr>
          <a:xfrm>
            <a:off x="4667420" y="3888083"/>
            <a:ext cx="5371085" cy="2554849"/>
          </a:xfrm>
          <a:prstGeom prst="rect">
            <a:avLst/>
          </a:prstGeom>
        </p:spPr>
      </p:pic>
    </p:spTree>
    <p:extLst>
      <p:ext uri="{BB962C8B-B14F-4D97-AF65-F5344CB8AC3E}">
        <p14:creationId xmlns:p14="http://schemas.microsoft.com/office/powerpoint/2010/main" val="52058288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CE4E002-8C52-46C3-9386-A76216A2B350}"/>
              </a:ext>
            </a:extLst>
          </p:cNvPr>
          <p:cNvPicPr>
            <a:picLocks noChangeAspect="1"/>
          </p:cNvPicPr>
          <p:nvPr/>
        </p:nvPicPr>
        <p:blipFill>
          <a:blip r:embed="rId3"/>
          <a:stretch>
            <a:fillRect/>
          </a:stretch>
        </p:blipFill>
        <p:spPr>
          <a:xfrm>
            <a:off x="555468" y="461433"/>
            <a:ext cx="5093674" cy="2166605"/>
          </a:xfrm>
          <a:prstGeom prst="rect">
            <a:avLst/>
          </a:prstGeom>
          <a:effectLst>
            <a:outerShdw blurRad="50800" dist="38100" dir="2700000" algn="tl" rotWithShape="0">
              <a:prstClr val="black">
                <a:alpha val="40000"/>
              </a:prstClr>
            </a:outerShdw>
          </a:effectLst>
        </p:spPr>
      </p:pic>
      <p:pic>
        <p:nvPicPr>
          <p:cNvPr id="7" name="Picture 6">
            <a:extLst>
              <a:ext uri="{FF2B5EF4-FFF2-40B4-BE49-F238E27FC236}">
                <a16:creationId xmlns:a16="http://schemas.microsoft.com/office/drawing/2014/main" id="{6B2EC972-12FE-40DF-A6F5-E5065E86225F}"/>
              </a:ext>
            </a:extLst>
          </p:cNvPr>
          <p:cNvPicPr>
            <a:picLocks noChangeAspect="1"/>
          </p:cNvPicPr>
          <p:nvPr/>
        </p:nvPicPr>
        <p:blipFill>
          <a:blip r:embed="rId3"/>
          <a:stretch>
            <a:fillRect/>
          </a:stretch>
        </p:blipFill>
        <p:spPr>
          <a:xfrm>
            <a:off x="3549163" y="3429000"/>
            <a:ext cx="5093674" cy="2166605"/>
          </a:xfrm>
          <a:prstGeom prst="rect">
            <a:avLst/>
          </a:prstGeom>
          <a:effectLst>
            <a:outerShdw blurRad="50800" dist="38100" dir="2700000" algn="tl" rotWithShape="0">
              <a:prstClr val="black">
                <a:alpha val="40000"/>
              </a:prstClr>
            </a:outerShdw>
          </a:effectLst>
        </p:spPr>
      </p:pic>
      <p:sp>
        <p:nvSpPr>
          <p:cNvPr id="8" name="Rectangle 7">
            <a:extLst>
              <a:ext uri="{FF2B5EF4-FFF2-40B4-BE49-F238E27FC236}">
                <a16:creationId xmlns:a16="http://schemas.microsoft.com/office/drawing/2014/main" id="{69987C6A-CADB-4095-9611-237469F56BC8}"/>
              </a:ext>
            </a:extLst>
          </p:cNvPr>
          <p:cNvSpPr/>
          <p:nvPr/>
        </p:nvSpPr>
        <p:spPr>
          <a:xfrm>
            <a:off x="6983483" y="4997305"/>
            <a:ext cx="761747" cy="369332"/>
          </a:xfrm>
          <a:prstGeom prst="rect">
            <a:avLst/>
          </a:prstGeom>
        </p:spPr>
        <p:txBody>
          <a:bodyPr wrap="none">
            <a:spAutoFit/>
          </a:bodyPr>
          <a:lstStyle/>
          <a:p>
            <a:r>
              <a:rPr lang="en-GB" b="1">
                <a:solidFill>
                  <a:srgbClr val="DA2E41"/>
                </a:solidFill>
                <a:latin typeface="Arial "/>
              </a:rPr>
              <a:t>1,079</a:t>
            </a:r>
            <a:endParaRPr lang="en-GB" b="1"/>
          </a:p>
        </p:txBody>
      </p:sp>
    </p:spTree>
    <p:extLst>
      <p:ext uri="{BB962C8B-B14F-4D97-AF65-F5344CB8AC3E}">
        <p14:creationId xmlns:p14="http://schemas.microsoft.com/office/powerpoint/2010/main" val="33708125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1000"/>
                                        <p:tgtEl>
                                          <p:spTgt spid="8"/>
                                        </p:tgtEl>
                                      </p:cBhvr>
                                    </p:animEffect>
                                    <p:anim calcmode="lin" valueType="num">
                                      <p:cBhvr>
                                        <p:cTn id="16" dur="1000" fill="hold"/>
                                        <p:tgtEl>
                                          <p:spTgt spid="8"/>
                                        </p:tgtEl>
                                        <p:attrNameLst>
                                          <p:attrName>ppt_x</p:attrName>
                                        </p:attrNameLst>
                                      </p:cBhvr>
                                      <p:tavLst>
                                        <p:tav tm="0">
                                          <p:val>
                                            <p:strVal val="#ppt_x"/>
                                          </p:val>
                                        </p:tav>
                                        <p:tav tm="100000">
                                          <p:val>
                                            <p:strVal val="#ppt_x"/>
                                          </p:val>
                                        </p:tav>
                                      </p:tavLst>
                                    </p:anim>
                                    <p:anim calcmode="lin" valueType="num">
                                      <p:cBhvr>
                                        <p:cTn id="17"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D88B195-F7A3-41E0-8CB1-6DCD065A36AE}"/>
              </a:ext>
            </a:extLst>
          </p:cNvPr>
          <p:cNvPicPr>
            <a:picLocks noChangeAspect="1"/>
          </p:cNvPicPr>
          <p:nvPr/>
        </p:nvPicPr>
        <p:blipFill>
          <a:blip r:embed="rId3"/>
          <a:stretch>
            <a:fillRect/>
          </a:stretch>
        </p:blipFill>
        <p:spPr>
          <a:xfrm>
            <a:off x="367899" y="508325"/>
            <a:ext cx="5123043" cy="2167719"/>
          </a:xfrm>
          <a:prstGeom prst="rect">
            <a:avLst/>
          </a:prstGeom>
          <a:effectLst>
            <a:outerShdw blurRad="50800" dist="38100" dir="2700000" algn="tl" rotWithShape="0">
              <a:prstClr val="black">
                <a:alpha val="40000"/>
              </a:prstClr>
            </a:outerShdw>
          </a:effectLst>
        </p:spPr>
      </p:pic>
      <p:pic>
        <p:nvPicPr>
          <p:cNvPr id="6" name="Picture 5">
            <a:extLst>
              <a:ext uri="{FF2B5EF4-FFF2-40B4-BE49-F238E27FC236}">
                <a16:creationId xmlns:a16="http://schemas.microsoft.com/office/drawing/2014/main" id="{44305122-F2E5-46A8-9EDF-EB75B51D8222}"/>
              </a:ext>
            </a:extLst>
          </p:cNvPr>
          <p:cNvPicPr>
            <a:picLocks noChangeAspect="1"/>
          </p:cNvPicPr>
          <p:nvPr/>
        </p:nvPicPr>
        <p:blipFill>
          <a:blip r:embed="rId4"/>
          <a:stretch>
            <a:fillRect/>
          </a:stretch>
        </p:blipFill>
        <p:spPr>
          <a:xfrm>
            <a:off x="3978607" y="3429000"/>
            <a:ext cx="5123043" cy="2210911"/>
          </a:xfrm>
          <a:prstGeom prst="rect">
            <a:avLst/>
          </a:prstGeom>
        </p:spPr>
      </p:pic>
    </p:spTree>
    <p:extLst>
      <p:ext uri="{BB962C8B-B14F-4D97-AF65-F5344CB8AC3E}">
        <p14:creationId xmlns:p14="http://schemas.microsoft.com/office/powerpoint/2010/main" val="4290810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2E4EF7-D5A3-4A47-9E85-54C922634D2A}"/>
              </a:ext>
            </a:extLst>
          </p:cNvPr>
          <p:cNvSpPr>
            <a:spLocks noGrp="1"/>
          </p:cNvSpPr>
          <p:nvPr>
            <p:ph type="title"/>
          </p:nvPr>
        </p:nvSpPr>
        <p:spPr>
          <a:xfrm>
            <a:off x="677334" y="95794"/>
            <a:ext cx="8596668" cy="801189"/>
          </a:xfrm>
        </p:spPr>
        <p:txBody>
          <a:bodyPr>
            <a:normAutofit fontScale="90000"/>
          </a:bodyPr>
          <a:lstStyle/>
          <a:p>
            <a:r>
              <a:rPr lang="en-GB" b="1" u="sng">
                <a:latin typeface="Arial" panose="020B0604020202020204" pitchFamily="34" charset="0"/>
                <a:cs typeface="Arial" panose="020B0604020202020204" pitchFamily="34" charset="0"/>
              </a:rPr>
              <a:t>Maths Papers 2 &amp; 3 (Reasoning)</a:t>
            </a:r>
            <a:br>
              <a:rPr lang="en-GB" u="sng">
                <a:latin typeface="Arial" panose="020B0604020202020204" pitchFamily="34" charset="0"/>
                <a:cs typeface="Arial" panose="020B0604020202020204" pitchFamily="34" charset="0"/>
              </a:rPr>
            </a:br>
            <a:endParaRPr lang="en-GB"/>
          </a:p>
        </p:txBody>
      </p:sp>
      <p:sp>
        <p:nvSpPr>
          <p:cNvPr id="4" name="TextBox 3">
            <a:extLst>
              <a:ext uri="{FF2B5EF4-FFF2-40B4-BE49-F238E27FC236}">
                <a16:creationId xmlns:a16="http://schemas.microsoft.com/office/drawing/2014/main" id="{A7A7CCEA-6702-419C-AC28-48747673EBB9}"/>
              </a:ext>
            </a:extLst>
          </p:cNvPr>
          <p:cNvSpPr txBox="1"/>
          <p:nvPr/>
        </p:nvSpPr>
        <p:spPr>
          <a:xfrm>
            <a:off x="677334" y="896983"/>
            <a:ext cx="8586896" cy="5355312"/>
          </a:xfrm>
          <a:prstGeom prst="rect">
            <a:avLst/>
          </a:prstGeom>
          <a:noFill/>
        </p:spPr>
        <p:txBody>
          <a:bodyPr wrap="square" lIns="91440" tIns="45720" rIns="91440" bIns="45720" rtlCol="0" anchor="t">
            <a:spAutoFit/>
          </a:bodyPr>
          <a:lstStyle/>
          <a:p>
            <a:r>
              <a:rPr lang="en-US" dirty="0">
                <a:latin typeface="Segoe UI"/>
                <a:cs typeface="Segoe UI"/>
              </a:rPr>
              <a:t>Maths Paper 2 (Reasoning) will take place on </a:t>
            </a:r>
            <a:r>
              <a:rPr lang="en-US" b="1" dirty="0">
                <a:latin typeface="Segoe UI"/>
                <a:cs typeface="Segoe UI"/>
              </a:rPr>
              <a:t>Wednesday 13</a:t>
            </a:r>
            <a:r>
              <a:rPr lang="en-US" b="1" baseline="30000" dirty="0">
                <a:latin typeface="Segoe UI"/>
                <a:cs typeface="Segoe UI"/>
              </a:rPr>
              <a:t>th</a:t>
            </a:r>
            <a:r>
              <a:rPr lang="en-US" b="1">
                <a:latin typeface="Segoe UI"/>
                <a:cs typeface="Segoe UI"/>
              </a:rPr>
              <a:t> May 2026</a:t>
            </a:r>
            <a:endParaRPr lang="en-US">
              <a:latin typeface="Segoe UI"/>
              <a:cs typeface="Segoe UI"/>
            </a:endParaRPr>
          </a:p>
          <a:p>
            <a:r>
              <a:rPr lang="en-US" dirty="0">
                <a:latin typeface="Segoe UI"/>
                <a:cs typeface="Segoe UI"/>
              </a:rPr>
              <a:t>Maths Paper 3 (Reasoning) is scheduled for </a:t>
            </a:r>
            <a:r>
              <a:rPr lang="en-US" b="1">
                <a:latin typeface="Segoe UI"/>
                <a:cs typeface="Segoe UI"/>
              </a:rPr>
              <a:t>Thursday 14</a:t>
            </a:r>
            <a:r>
              <a:rPr lang="en-US" b="1" baseline="30000">
                <a:latin typeface="Segoe UI"/>
                <a:cs typeface="Segoe UI"/>
              </a:rPr>
              <a:t>th</a:t>
            </a:r>
            <a:r>
              <a:rPr lang="en-US" b="1" dirty="0">
                <a:latin typeface="Segoe UI"/>
                <a:cs typeface="Segoe UI"/>
              </a:rPr>
              <a:t> May 2026</a:t>
            </a:r>
          </a:p>
          <a:p>
            <a:r>
              <a:rPr lang="en-US">
                <a:latin typeface="Segoe UI" panose="020B0502040204020203" pitchFamily="34" charset="0"/>
                <a:cs typeface="Segoe UI" panose="020B0502040204020203" pitchFamily="34" charset="0"/>
              </a:rPr>
              <a:t>Both have standard timings of </a:t>
            </a:r>
            <a:r>
              <a:rPr lang="en-US" b="1">
                <a:latin typeface="Segoe UI" panose="020B0502040204020203" pitchFamily="34" charset="0"/>
                <a:cs typeface="Segoe UI" panose="020B0502040204020203" pitchFamily="34" charset="0"/>
              </a:rPr>
              <a:t>40 minutes</a:t>
            </a:r>
            <a:r>
              <a:rPr lang="en-US">
                <a:latin typeface="Segoe UI" panose="020B0502040204020203" pitchFamily="34" charset="0"/>
                <a:cs typeface="Segoe UI" panose="020B0502040204020203" pitchFamily="34" charset="0"/>
              </a:rPr>
              <a:t> and are worth </a:t>
            </a:r>
            <a:r>
              <a:rPr lang="en-US" b="1">
                <a:latin typeface="Segoe UI" panose="020B0502040204020203" pitchFamily="34" charset="0"/>
                <a:cs typeface="Segoe UI" panose="020B0502040204020203" pitchFamily="34" charset="0"/>
              </a:rPr>
              <a:t>35 marks </a:t>
            </a:r>
            <a:r>
              <a:rPr lang="en-US">
                <a:latin typeface="Segoe UI" panose="020B0502040204020203" pitchFamily="34" charset="0"/>
                <a:cs typeface="Segoe UI" panose="020B0502040204020203" pitchFamily="34" charset="0"/>
              </a:rPr>
              <a:t>each. </a:t>
            </a:r>
          </a:p>
          <a:p>
            <a:endParaRPr lang="en-US">
              <a:latin typeface="Segoe UI" panose="020B0502040204020203" pitchFamily="34" charset="0"/>
              <a:cs typeface="Segoe UI" panose="020B0502040204020203" pitchFamily="34" charset="0"/>
            </a:endParaRPr>
          </a:p>
          <a:p>
            <a:r>
              <a:rPr lang="en-US">
                <a:latin typeface="Segoe UI" panose="020B0502040204020203" pitchFamily="34" charset="0"/>
                <a:cs typeface="Segoe UI" panose="020B0502040204020203" pitchFamily="34" charset="0"/>
              </a:rPr>
              <a:t>Paper 2 requires children to demonstrate their mathematical knowledge and skills, as well as their ability to solve problems and their mathematical reasoning. </a:t>
            </a:r>
          </a:p>
          <a:p>
            <a:r>
              <a:rPr lang="en-US">
                <a:latin typeface="Segoe UI" panose="020B0502040204020203" pitchFamily="34" charset="0"/>
                <a:cs typeface="Segoe UI" panose="020B0502040204020203" pitchFamily="34" charset="0"/>
              </a:rPr>
              <a:t>Questions focus on the following mathematical topic areas: </a:t>
            </a:r>
          </a:p>
          <a:p>
            <a:br>
              <a:rPr lang="en-US" dirty="0">
                <a:latin typeface="Segoe UI" panose="020B0502040204020203" pitchFamily="34" charset="0"/>
                <a:cs typeface="Segoe UI" panose="020B0502040204020203" pitchFamily="34" charset="0"/>
              </a:rPr>
            </a:br>
            <a:r>
              <a:rPr lang="en-US" sz="1600">
                <a:solidFill>
                  <a:srgbClr val="388CDA"/>
                </a:solidFill>
                <a:latin typeface="Segoe UI"/>
                <a:cs typeface="Segoe UI"/>
              </a:rPr>
              <a:t>- Number and place value– including Roman Numerals; </a:t>
            </a:r>
            <a:br>
              <a:rPr lang="en-US" sz="1600" dirty="0">
                <a:latin typeface="Segoe UI" panose="020B0502040204020203" pitchFamily="34" charset="0"/>
                <a:cs typeface="Segoe UI" panose="020B0502040204020203" pitchFamily="34" charset="0"/>
              </a:rPr>
            </a:br>
            <a:r>
              <a:rPr lang="en-US" sz="1600">
                <a:solidFill>
                  <a:srgbClr val="388CDA"/>
                </a:solidFill>
                <a:latin typeface="Segoe UI"/>
                <a:cs typeface="Segoe UI"/>
              </a:rPr>
              <a:t>- Addition, subtraction, multiplication and division (calculations);</a:t>
            </a:r>
            <a:br>
              <a:rPr lang="en-US" sz="1600" dirty="0">
                <a:latin typeface="Segoe UI" panose="020B0502040204020203" pitchFamily="34" charset="0"/>
                <a:cs typeface="Segoe UI" panose="020B0502040204020203" pitchFamily="34" charset="0"/>
              </a:rPr>
            </a:br>
            <a:r>
              <a:rPr lang="en-US" sz="1600">
                <a:solidFill>
                  <a:srgbClr val="388CDA"/>
                </a:solidFill>
                <a:latin typeface="Segoe UI"/>
                <a:cs typeface="Segoe UI"/>
              </a:rPr>
              <a:t>- Geometry – properties of shapes;</a:t>
            </a:r>
            <a:br>
              <a:rPr lang="en-US" sz="1600" dirty="0">
                <a:latin typeface="Segoe UI" panose="020B0502040204020203" pitchFamily="34" charset="0"/>
                <a:cs typeface="Segoe UI" panose="020B0502040204020203" pitchFamily="34" charset="0"/>
              </a:rPr>
            </a:br>
            <a:r>
              <a:rPr lang="en-US" sz="1600">
                <a:solidFill>
                  <a:srgbClr val="388CDA"/>
                </a:solidFill>
                <a:latin typeface="Segoe UI"/>
                <a:cs typeface="Segoe UI"/>
              </a:rPr>
              <a:t>- Geometry – position and direction; </a:t>
            </a:r>
            <a:br>
              <a:rPr lang="en-US" sz="1600" dirty="0">
                <a:latin typeface="Segoe UI" panose="020B0502040204020203" pitchFamily="34" charset="0"/>
                <a:cs typeface="Segoe UI" panose="020B0502040204020203" pitchFamily="34" charset="0"/>
              </a:rPr>
            </a:br>
            <a:r>
              <a:rPr lang="en-US" sz="1600">
                <a:solidFill>
                  <a:srgbClr val="388CDA"/>
                </a:solidFill>
                <a:latin typeface="Segoe UI"/>
                <a:cs typeface="Segoe UI"/>
              </a:rPr>
              <a:t>- Statistics; </a:t>
            </a:r>
            <a:br>
              <a:rPr lang="en-US" sz="1600" dirty="0">
                <a:latin typeface="Segoe UI" panose="020B0502040204020203" pitchFamily="34" charset="0"/>
                <a:cs typeface="Segoe UI" panose="020B0502040204020203" pitchFamily="34" charset="0"/>
              </a:rPr>
            </a:br>
            <a:r>
              <a:rPr lang="en-US" sz="1600">
                <a:solidFill>
                  <a:srgbClr val="388CDA"/>
                </a:solidFill>
                <a:latin typeface="Segoe UI"/>
                <a:cs typeface="Segoe UI"/>
              </a:rPr>
              <a:t>- Measurement – including length, perimeter, mass (weight), volume, time and money;</a:t>
            </a:r>
            <a:br>
              <a:rPr lang="en-US" sz="1600" dirty="0">
                <a:latin typeface="Segoe UI" panose="020B0502040204020203" pitchFamily="34" charset="0"/>
                <a:cs typeface="Segoe UI" panose="020B0502040204020203" pitchFamily="34" charset="0"/>
              </a:rPr>
            </a:br>
            <a:r>
              <a:rPr lang="en-US" sz="1600">
                <a:solidFill>
                  <a:srgbClr val="388CDA"/>
                </a:solidFill>
                <a:latin typeface="Segoe UI"/>
                <a:cs typeface="Segoe UI"/>
              </a:rPr>
              <a:t>- Algebra;</a:t>
            </a:r>
            <a:br>
              <a:rPr lang="en-US" sz="1600" dirty="0">
                <a:latin typeface="Segoe UI" panose="020B0502040204020203" pitchFamily="34" charset="0"/>
                <a:cs typeface="Segoe UI" panose="020B0502040204020203" pitchFamily="34" charset="0"/>
              </a:rPr>
            </a:br>
            <a:r>
              <a:rPr lang="en-US" sz="1600">
                <a:solidFill>
                  <a:srgbClr val="388CDA"/>
                </a:solidFill>
                <a:latin typeface="Segoe UI"/>
                <a:cs typeface="Segoe UI"/>
              </a:rPr>
              <a:t>- Ratio and proportion;</a:t>
            </a:r>
            <a:br>
              <a:rPr lang="en-US" sz="1600" dirty="0">
                <a:latin typeface="Segoe UI" panose="020B0502040204020203" pitchFamily="34" charset="0"/>
                <a:cs typeface="Segoe UI" panose="020B0502040204020203" pitchFamily="34" charset="0"/>
              </a:rPr>
            </a:br>
            <a:r>
              <a:rPr lang="en-US" sz="1600">
                <a:solidFill>
                  <a:srgbClr val="388CDA"/>
                </a:solidFill>
                <a:latin typeface="Segoe UI"/>
                <a:cs typeface="Segoe UI"/>
              </a:rPr>
              <a:t>- Fractions, decimals and percentages.</a:t>
            </a:r>
          </a:p>
          <a:p>
            <a:endParaRPr lang="en-GB">
              <a:latin typeface="Segoe UI" panose="020B0502040204020203" pitchFamily="34" charset="0"/>
              <a:cs typeface="Segoe UI" panose="020B0502040204020203" pitchFamily="34" charset="0"/>
            </a:endParaRPr>
          </a:p>
          <a:p>
            <a:r>
              <a:rPr lang="en-GB">
                <a:latin typeface="Segoe UI" panose="020B0502040204020203" pitchFamily="34" charset="0"/>
                <a:cs typeface="Segoe UI" panose="020B0502040204020203" pitchFamily="34" charset="0"/>
              </a:rPr>
              <a:t>The questions get harder throughout the paper. </a:t>
            </a:r>
          </a:p>
          <a:p>
            <a:r>
              <a:rPr lang="en-GB">
                <a:latin typeface="Segoe UI" panose="020B0502040204020203" pitchFamily="34" charset="0"/>
                <a:cs typeface="Segoe UI" panose="020B0502040204020203" pitchFamily="34" charset="0"/>
              </a:rPr>
              <a:t>It is not unusual for a child to be unable to complete the entire paper in time. </a:t>
            </a:r>
          </a:p>
        </p:txBody>
      </p:sp>
    </p:spTree>
    <p:extLst>
      <p:ext uri="{BB962C8B-B14F-4D97-AF65-F5344CB8AC3E}">
        <p14:creationId xmlns:p14="http://schemas.microsoft.com/office/powerpoint/2010/main" val="423379263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3A4664-04AA-4603-A2A3-D6B927FA7A50}"/>
              </a:ext>
            </a:extLst>
          </p:cNvPr>
          <p:cNvSpPr>
            <a:spLocks noGrp="1"/>
          </p:cNvSpPr>
          <p:nvPr>
            <p:ph type="title"/>
          </p:nvPr>
        </p:nvSpPr>
        <p:spPr>
          <a:xfrm>
            <a:off x="677334" y="609600"/>
            <a:ext cx="8596668" cy="703385"/>
          </a:xfrm>
        </p:spPr>
        <p:txBody>
          <a:bodyPr>
            <a:normAutofit fontScale="90000"/>
          </a:bodyPr>
          <a:lstStyle/>
          <a:p>
            <a:r>
              <a:rPr lang="en-GB" b="1" u="sng">
                <a:latin typeface="Arial" panose="020B0604020202020204" pitchFamily="34" charset="0"/>
                <a:cs typeface="Arial" panose="020B0604020202020204" pitchFamily="34" charset="0"/>
              </a:rPr>
              <a:t>Maths Paper 2 (Reasoning)</a:t>
            </a:r>
            <a:br>
              <a:rPr lang="en-GB" u="sng">
                <a:latin typeface="Arial" panose="020B0604020202020204" pitchFamily="34" charset="0"/>
                <a:cs typeface="Arial" panose="020B0604020202020204" pitchFamily="34" charset="0"/>
              </a:rPr>
            </a:br>
            <a:endParaRPr lang="en-GB"/>
          </a:p>
        </p:txBody>
      </p:sp>
      <p:sp>
        <p:nvSpPr>
          <p:cNvPr id="4" name="TextBox 3">
            <a:extLst>
              <a:ext uri="{FF2B5EF4-FFF2-40B4-BE49-F238E27FC236}">
                <a16:creationId xmlns:a16="http://schemas.microsoft.com/office/drawing/2014/main" id="{4D3206B7-036D-4A57-A1ED-E8BB98E87A9D}"/>
              </a:ext>
            </a:extLst>
          </p:cNvPr>
          <p:cNvSpPr txBox="1"/>
          <p:nvPr/>
        </p:nvSpPr>
        <p:spPr>
          <a:xfrm>
            <a:off x="583549" y="1470403"/>
            <a:ext cx="8586896" cy="369332"/>
          </a:xfrm>
          <a:prstGeom prst="rect">
            <a:avLst/>
          </a:prstGeom>
          <a:noFill/>
        </p:spPr>
        <p:txBody>
          <a:bodyPr wrap="square" lIns="91440" tIns="45720" rIns="91440" bIns="45720" rtlCol="0" anchor="t">
            <a:spAutoFit/>
          </a:bodyPr>
          <a:lstStyle/>
          <a:p>
            <a:r>
              <a:rPr lang="en-GB">
                <a:latin typeface="Arial" panose="020B0604020202020204" pitchFamily="34" charset="0"/>
                <a:cs typeface="Arial" panose="020B0604020202020204" pitchFamily="34" charset="0"/>
              </a:rPr>
              <a:t>Example questions: </a:t>
            </a:r>
          </a:p>
        </p:txBody>
      </p:sp>
      <p:pic>
        <p:nvPicPr>
          <p:cNvPr id="5" name="Picture 4">
            <a:extLst>
              <a:ext uri="{FF2B5EF4-FFF2-40B4-BE49-F238E27FC236}">
                <a16:creationId xmlns:a16="http://schemas.microsoft.com/office/drawing/2014/main" id="{E83842D9-6D89-4D88-BAC5-BE653967D3D4}"/>
              </a:ext>
            </a:extLst>
          </p:cNvPr>
          <p:cNvPicPr>
            <a:picLocks noChangeAspect="1"/>
          </p:cNvPicPr>
          <p:nvPr/>
        </p:nvPicPr>
        <p:blipFill>
          <a:blip r:embed="rId3"/>
          <a:stretch>
            <a:fillRect/>
          </a:stretch>
        </p:blipFill>
        <p:spPr>
          <a:xfrm>
            <a:off x="128693" y="1997153"/>
            <a:ext cx="8797912" cy="4135771"/>
          </a:xfrm>
          <a:prstGeom prst="rect">
            <a:avLst/>
          </a:prstGeom>
          <a:effectLst>
            <a:outerShdw blurRad="50800" dist="38100" dir="2700000" algn="tl" rotWithShape="0">
              <a:prstClr val="black">
                <a:alpha val="40000"/>
              </a:prstClr>
            </a:outerShdw>
          </a:effectLst>
        </p:spPr>
      </p:pic>
      <p:sp>
        <p:nvSpPr>
          <p:cNvPr id="6" name="Rectangle 5">
            <a:extLst>
              <a:ext uri="{FF2B5EF4-FFF2-40B4-BE49-F238E27FC236}">
                <a16:creationId xmlns:a16="http://schemas.microsoft.com/office/drawing/2014/main" id="{235441BD-F430-4A74-9279-B6FA0EC5A03B}"/>
              </a:ext>
            </a:extLst>
          </p:cNvPr>
          <p:cNvSpPr/>
          <p:nvPr/>
        </p:nvSpPr>
        <p:spPr>
          <a:xfrm>
            <a:off x="5711347" y="5280664"/>
            <a:ext cx="2031325" cy="369332"/>
          </a:xfrm>
          <a:prstGeom prst="rect">
            <a:avLst/>
          </a:prstGeom>
        </p:spPr>
        <p:txBody>
          <a:bodyPr wrap="none">
            <a:spAutoFit/>
          </a:bodyPr>
          <a:lstStyle/>
          <a:p>
            <a:r>
              <a:rPr lang="en-US">
                <a:solidFill>
                  <a:srgbClr val="DA2E41"/>
                </a:solidFill>
                <a:latin typeface="Arial "/>
              </a:rPr>
              <a:t>7 minutes to 9 or  </a:t>
            </a:r>
            <a:endParaRPr lang="en-GB"/>
          </a:p>
        </p:txBody>
      </p:sp>
      <p:sp>
        <p:nvSpPr>
          <p:cNvPr id="7" name="Rectangle 6">
            <a:extLst>
              <a:ext uri="{FF2B5EF4-FFF2-40B4-BE49-F238E27FC236}">
                <a16:creationId xmlns:a16="http://schemas.microsoft.com/office/drawing/2014/main" id="{2AB20286-CEE3-42B0-BB2F-82D31036E416}"/>
              </a:ext>
            </a:extLst>
          </p:cNvPr>
          <p:cNvSpPr/>
          <p:nvPr/>
        </p:nvSpPr>
        <p:spPr>
          <a:xfrm>
            <a:off x="6410255" y="5522128"/>
            <a:ext cx="633507" cy="369332"/>
          </a:xfrm>
          <a:prstGeom prst="rect">
            <a:avLst/>
          </a:prstGeom>
        </p:spPr>
        <p:txBody>
          <a:bodyPr wrap="none">
            <a:spAutoFit/>
          </a:bodyPr>
          <a:lstStyle/>
          <a:p>
            <a:r>
              <a:rPr lang="en-US">
                <a:solidFill>
                  <a:srgbClr val="DA2E41"/>
                </a:solidFill>
                <a:latin typeface="Arial "/>
              </a:rPr>
              <a:t>8:53</a:t>
            </a:r>
            <a:endParaRPr lang="en-GB">
              <a:solidFill>
                <a:srgbClr val="DA2E41"/>
              </a:solidFill>
              <a:latin typeface="Arial "/>
            </a:endParaRPr>
          </a:p>
        </p:txBody>
      </p:sp>
    </p:spTree>
    <p:extLst>
      <p:ext uri="{BB962C8B-B14F-4D97-AF65-F5344CB8AC3E}">
        <p14:creationId xmlns:p14="http://schemas.microsoft.com/office/powerpoint/2010/main" val="26583570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6" grpId="0"/>
      <p:bldP spid="7"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42765F-AA87-4B02-B2BA-9F5EAE501597}"/>
              </a:ext>
            </a:extLst>
          </p:cNvPr>
          <p:cNvSpPr>
            <a:spLocks noGrp="1"/>
          </p:cNvSpPr>
          <p:nvPr>
            <p:ph type="title"/>
          </p:nvPr>
        </p:nvSpPr>
        <p:spPr>
          <a:xfrm>
            <a:off x="677334" y="609600"/>
            <a:ext cx="8596668" cy="961292"/>
          </a:xfrm>
        </p:spPr>
        <p:txBody>
          <a:bodyPr>
            <a:normAutofit fontScale="90000"/>
          </a:bodyPr>
          <a:lstStyle/>
          <a:p>
            <a:r>
              <a:rPr lang="en-GB" b="1" u="sng">
                <a:latin typeface="Arial" panose="020B0604020202020204" pitchFamily="34" charset="0"/>
                <a:cs typeface="Arial" panose="020B0604020202020204" pitchFamily="34" charset="0"/>
              </a:rPr>
              <a:t>Maths Paper 2 (Reasoning)</a:t>
            </a:r>
            <a:br>
              <a:rPr lang="en-GB" u="sng">
                <a:latin typeface="Arial" panose="020B0604020202020204" pitchFamily="34" charset="0"/>
                <a:cs typeface="Arial" panose="020B0604020202020204" pitchFamily="34" charset="0"/>
              </a:rPr>
            </a:br>
            <a:endParaRPr lang="en-GB"/>
          </a:p>
        </p:txBody>
      </p:sp>
      <p:sp>
        <p:nvSpPr>
          <p:cNvPr id="4" name="TextBox 3">
            <a:extLst>
              <a:ext uri="{FF2B5EF4-FFF2-40B4-BE49-F238E27FC236}">
                <a16:creationId xmlns:a16="http://schemas.microsoft.com/office/drawing/2014/main" id="{C0CD9520-4FFC-4992-A897-AE35E0886C2F}"/>
              </a:ext>
            </a:extLst>
          </p:cNvPr>
          <p:cNvSpPr txBox="1"/>
          <p:nvPr/>
        </p:nvSpPr>
        <p:spPr>
          <a:xfrm>
            <a:off x="764419" y="1713786"/>
            <a:ext cx="8586896" cy="369332"/>
          </a:xfrm>
          <a:prstGeom prst="rect">
            <a:avLst/>
          </a:prstGeom>
          <a:noFill/>
        </p:spPr>
        <p:txBody>
          <a:bodyPr wrap="square" lIns="91440" tIns="45720" rIns="91440" bIns="45720" rtlCol="0" anchor="t">
            <a:spAutoFit/>
          </a:bodyPr>
          <a:lstStyle/>
          <a:p>
            <a:r>
              <a:rPr lang="en-GB">
                <a:latin typeface="Arial" panose="020B0604020202020204" pitchFamily="34" charset="0"/>
                <a:cs typeface="Arial" panose="020B0604020202020204" pitchFamily="34" charset="0"/>
              </a:rPr>
              <a:t>Example questions: </a:t>
            </a:r>
          </a:p>
        </p:txBody>
      </p:sp>
      <p:pic>
        <p:nvPicPr>
          <p:cNvPr id="5" name="Picture 4">
            <a:extLst>
              <a:ext uri="{FF2B5EF4-FFF2-40B4-BE49-F238E27FC236}">
                <a16:creationId xmlns:a16="http://schemas.microsoft.com/office/drawing/2014/main" id="{7D385C30-888F-47D2-B375-C073D9D17E8F}"/>
              </a:ext>
            </a:extLst>
          </p:cNvPr>
          <p:cNvPicPr>
            <a:picLocks noChangeAspect="1"/>
          </p:cNvPicPr>
          <p:nvPr/>
        </p:nvPicPr>
        <p:blipFill>
          <a:blip r:embed="rId3"/>
          <a:stretch>
            <a:fillRect/>
          </a:stretch>
        </p:blipFill>
        <p:spPr>
          <a:xfrm>
            <a:off x="2425463" y="2389926"/>
            <a:ext cx="4854333" cy="3798447"/>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148031896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03E00F4-6A0E-4A6E-AC7A-5008B79157CE}"/>
              </a:ext>
            </a:extLst>
          </p:cNvPr>
          <p:cNvPicPr>
            <a:picLocks noChangeAspect="1"/>
          </p:cNvPicPr>
          <p:nvPr/>
        </p:nvPicPr>
        <p:blipFill>
          <a:blip r:embed="rId3"/>
          <a:stretch>
            <a:fillRect/>
          </a:stretch>
        </p:blipFill>
        <p:spPr>
          <a:xfrm>
            <a:off x="2146299" y="1112299"/>
            <a:ext cx="4896568" cy="3859160"/>
          </a:xfrm>
          <a:prstGeom prst="rect">
            <a:avLst/>
          </a:prstGeom>
        </p:spPr>
      </p:pic>
    </p:spTree>
    <p:extLst>
      <p:ext uri="{BB962C8B-B14F-4D97-AF65-F5344CB8AC3E}">
        <p14:creationId xmlns:p14="http://schemas.microsoft.com/office/powerpoint/2010/main" val="378168341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CDE155-B181-41A0-A423-92EA9122270A}"/>
              </a:ext>
            </a:extLst>
          </p:cNvPr>
          <p:cNvSpPr>
            <a:spLocks noGrp="1"/>
          </p:cNvSpPr>
          <p:nvPr>
            <p:ph type="title"/>
          </p:nvPr>
        </p:nvSpPr>
        <p:spPr/>
        <p:txBody>
          <a:bodyPr/>
          <a:lstStyle/>
          <a:p>
            <a:r>
              <a:rPr lang="en-GB" b="1" u="sng">
                <a:latin typeface="Arial" panose="020B0604020202020204" pitchFamily="34" charset="0"/>
                <a:cs typeface="Arial" panose="020B0604020202020204" pitchFamily="34" charset="0"/>
              </a:rPr>
              <a:t>Maths Paper 3 (Reasoning)</a:t>
            </a:r>
            <a:br>
              <a:rPr lang="en-GB" u="sng">
                <a:latin typeface="Arial" panose="020B0604020202020204" pitchFamily="34" charset="0"/>
                <a:cs typeface="Arial" panose="020B0604020202020204" pitchFamily="34" charset="0"/>
              </a:rPr>
            </a:br>
            <a:endParaRPr lang="en-GB"/>
          </a:p>
        </p:txBody>
      </p:sp>
      <p:sp>
        <p:nvSpPr>
          <p:cNvPr id="6" name="TextBox 5">
            <a:extLst>
              <a:ext uri="{FF2B5EF4-FFF2-40B4-BE49-F238E27FC236}">
                <a16:creationId xmlns:a16="http://schemas.microsoft.com/office/drawing/2014/main" id="{08194539-67D3-47AC-B101-3E95E611C721}"/>
              </a:ext>
            </a:extLst>
          </p:cNvPr>
          <p:cNvSpPr txBox="1"/>
          <p:nvPr/>
        </p:nvSpPr>
        <p:spPr>
          <a:xfrm>
            <a:off x="677334" y="1270000"/>
            <a:ext cx="8586896" cy="369332"/>
          </a:xfrm>
          <a:prstGeom prst="rect">
            <a:avLst/>
          </a:prstGeom>
          <a:noFill/>
        </p:spPr>
        <p:txBody>
          <a:bodyPr wrap="square" lIns="91440" tIns="45720" rIns="91440" bIns="45720" rtlCol="0" anchor="t">
            <a:spAutoFit/>
          </a:bodyPr>
          <a:lstStyle/>
          <a:p>
            <a:r>
              <a:rPr lang="en-GB">
                <a:latin typeface="Arial" panose="020B0604020202020204" pitchFamily="34" charset="0"/>
                <a:cs typeface="Arial" panose="020B0604020202020204" pitchFamily="34" charset="0"/>
              </a:rPr>
              <a:t>Example questions: </a:t>
            </a:r>
          </a:p>
        </p:txBody>
      </p:sp>
      <p:pic>
        <p:nvPicPr>
          <p:cNvPr id="7" name="Picture 6">
            <a:extLst>
              <a:ext uri="{FF2B5EF4-FFF2-40B4-BE49-F238E27FC236}">
                <a16:creationId xmlns:a16="http://schemas.microsoft.com/office/drawing/2014/main" id="{42D4BBB1-FADE-46A8-801B-8BF02EA71C03}"/>
              </a:ext>
            </a:extLst>
          </p:cNvPr>
          <p:cNvPicPr>
            <a:picLocks noChangeAspect="1"/>
          </p:cNvPicPr>
          <p:nvPr/>
        </p:nvPicPr>
        <p:blipFill>
          <a:blip r:embed="rId3"/>
          <a:stretch>
            <a:fillRect/>
          </a:stretch>
        </p:blipFill>
        <p:spPr>
          <a:xfrm>
            <a:off x="1147762" y="3429000"/>
            <a:ext cx="6848475" cy="1600200"/>
          </a:xfrm>
          <a:prstGeom prst="rect">
            <a:avLst/>
          </a:prstGeom>
          <a:effectLst>
            <a:outerShdw blurRad="50800" dist="38100" dir="2700000" algn="tl" rotWithShape="0">
              <a:prstClr val="black">
                <a:alpha val="40000"/>
              </a:prstClr>
            </a:outerShdw>
          </a:effectLst>
        </p:spPr>
      </p:pic>
      <p:sp>
        <p:nvSpPr>
          <p:cNvPr id="8" name="Rectangle 7">
            <a:extLst>
              <a:ext uri="{FF2B5EF4-FFF2-40B4-BE49-F238E27FC236}">
                <a16:creationId xmlns:a16="http://schemas.microsoft.com/office/drawing/2014/main" id="{8F5C6BC1-6565-403B-A0AC-4D8920B8423A}"/>
              </a:ext>
            </a:extLst>
          </p:cNvPr>
          <p:cNvSpPr/>
          <p:nvPr/>
        </p:nvSpPr>
        <p:spPr>
          <a:xfrm>
            <a:off x="1828688" y="4339016"/>
            <a:ext cx="5431873" cy="369332"/>
          </a:xfrm>
          <a:prstGeom prst="rect">
            <a:avLst/>
          </a:prstGeom>
        </p:spPr>
        <p:txBody>
          <a:bodyPr wrap="square">
            <a:spAutoFit/>
          </a:bodyPr>
          <a:lstStyle/>
          <a:p>
            <a:r>
              <a:rPr lang="en-US">
                <a:solidFill>
                  <a:srgbClr val="DA2E41"/>
                </a:solidFill>
                <a:latin typeface="Arial" panose="020B0604020202020204" pitchFamily="34" charset="0"/>
                <a:cs typeface="Arial" panose="020B0604020202020204" pitchFamily="34" charset="0"/>
              </a:rPr>
              <a:t>Fifty-three thousand, one hundred and forty-eight</a:t>
            </a:r>
            <a:endParaRPr lang="en-GB">
              <a:solidFill>
                <a:srgbClr val="DA2E4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28549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P spid="8"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006A904-7FF4-4A73-9E09-129B273C4F34}"/>
              </a:ext>
            </a:extLst>
          </p:cNvPr>
          <p:cNvPicPr>
            <a:picLocks noChangeAspect="1"/>
          </p:cNvPicPr>
          <p:nvPr/>
        </p:nvPicPr>
        <p:blipFill>
          <a:blip r:embed="rId3"/>
          <a:stretch>
            <a:fillRect/>
          </a:stretch>
        </p:blipFill>
        <p:spPr>
          <a:xfrm>
            <a:off x="1573440" y="861904"/>
            <a:ext cx="6609268" cy="5070253"/>
          </a:xfrm>
          <a:prstGeom prst="rect">
            <a:avLst/>
          </a:prstGeom>
          <a:effectLst>
            <a:outerShdw blurRad="50800" dist="38100" dir="2700000" algn="tl" rotWithShape="0">
              <a:prstClr val="black">
                <a:alpha val="40000"/>
              </a:prstClr>
            </a:outerShdw>
          </a:effectLst>
        </p:spPr>
      </p:pic>
      <p:sp>
        <p:nvSpPr>
          <p:cNvPr id="5" name="Arrow: Right 4">
            <a:extLst>
              <a:ext uri="{FF2B5EF4-FFF2-40B4-BE49-F238E27FC236}">
                <a16:creationId xmlns:a16="http://schemas.microsoft.com/office/drawing/2014/main" id="{2BF524F0-149A-4A53-87D4-ED6193C25D09}"/>
              </a:ext>
            </a:extLst>
          </p:cNvPr>
          <p:cNvSpPr/>
          <p:nvPr/>
        </p:nvSpPr>
        <p:spPr>
          <a:xfrm rot="10800000">
            <a:off x="4878074" y="3066945"/>
            <a:ext cx="978408" cy="236932"/>
          </a:xfrm>
          <a:prstGeom prst="rightArrow">
            <a:avLst/>
          </a:prstGeom>
          <a:solidFill>
            <a:srgbClr val="FADF47"/>
          </a:solidFill>
          <a:ln>
            <a:solidFill>
              <a:srgbClr val="DA2E4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itle 1">
            <a:extLst>
              <a:ext uri="{FF2B5EF4-FFF2-40B4-BE49-F238E27FC236}">
                <a16:creationId xmlns:a16="http://schemas.microsoft.com/office/drawing/2014/main" id="{DABDC160-DC5A-4D1A-8168-6F5293725A95}"/>
              </a:ext>
            </a:extLst>
          </p:cNvPr>
          <p:cNvSpPr>
            <a:spLocks noGrp="1"/>
          </p:cNvSpPr>
          <p:nvPr>
            <p:ph type="title"/>
          </p:nvPr>
        </p:nvSpPr>
        <p:spPr>
          <a:xfrm>
            <a:off x="807963" y="201504"/>
            <a:ext cx="8596668" cy="1320800"/>
          </a:xfrm>
        </p:spPr>
        <p:txBody>
          <a:bodyPr/>
          <a:lstStyle/>
          <a:p>
            <a:r>
              <a:rPr lang="en-GB" b="1" u="sng">
                <a:latin typeface="Arial" panose="020B0604020202020204" pitchFamily="34" charset="0"/>
                <a:cs typeface="Arial" panose="020B0604020202020204" pitchFamily="34" charset="0"/>
              </a:rPr>
              <a:t>Maths Paper 3 (Reasoning</a:t>
            </a:r>
            <a:endParaRPr lang="en-GB"/>
          </a:p>
        </p:txBody>
      </p:sp>
    </p:spTree>
    <p:extLst>
      <p:ext uri="{BB962C8B-B14F-4D97-AF65-F5344CB8AC3E}">
        <p14:creationId xmlns:p14="http://schemas.microsoft.com/office/powerpoint/2010/main" val="16305390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DD3A2B-77DA-4315-A2C6-E2319ACB4609}"/>
              </a:ext>
            </a:extLst>
          </p:cNvPr>
          <p:cNvSpPr>
            <a:spLocks noGrp="1"/>
          </p:cNvSpPr>
          <p:nvPr>
            <p:ph type="title"/>
          </p:nvPr>
        </p:nvSpPr>
        <p:spPr/>
        <p:txBody>
          <a:bodyPr/>
          <a:lstStyle/>
          <a:p>
            <a:r>
              <a:rPr lang="en-GB" b="1" u="sng">
                <a:latin typeface="Arial" panose="020B0604020202020204" pitchFamily="34" charset="0"/>
                <a:cs typeface="Arial" panose="020B0604020202020204" pitchFamily="34" charset="0"/>
              </a:rPr>
              <a:t>Maths Paper 3 (Reasoning</a:t>
            </a:r>
            <a:endParaRPr lang="en-GB"/>
          </a:p>
        </p:txBody>
      </p:sp>
      <p:sp>
        <p:nvSpPr>
          <p:cNvPr id="4" name="TextBox 3">
            <a:extLst>
              <a:ext uri="{FF2B5EF4-FFF2-40B4-BE49-F238E27FC236}">
                <a16:creationId xmlns:a16="http://schemas.microsoft.com/office/drawing/2014/main" id="{680B7A60-6A17-4E49-8330-C22A7E6024B2}"/>
              </a:ext>
            </a:extLst>
          </p:cNvPr>
          <p:cNvSpPr txBox="1"/>
          <p:nvPr/>
        </p:nvSpPr>
        <p:spPr>
          <a:xfrm>
            <a:off x="687106" y="1270000"/>
            <a:ext cx="8586896" cy="369332"/>
          </a:xfrm>
          <a:prstGeom prst="rect">
            <a:avLst/>
          </a:prstGeom>
          <a:noFill/>
        </p:spPr>
        <p:txBody>
          <a:bodyPr wrap="square" lIns="91440" tIns="45720" rIns="91440" bIns="45720" rtlCol="0" anchor="t">
            <a:spAutoFit/>
          </a:bodyPr>
          <a:lstStyle/>
          <a:p>
            <a:r>
              <a:rPr lang="en-GB">
                <a:latin typeface="Arial" panose="020B0604020202020204" pitchFamily="34" charset="0"/>
                <a:cs typeface="Arial" panose="020B0604020202020204" pitchFamily="34" charset="0"/>
              </a:rPr>
              <a:t>Example questions: </a:t>
            </a:r>
          </a:p>
        </p:txBody>
      </p:sp>
      <p:pic>
        <p:nvPicPr>
          <p:cNvPr id="5" name="Picture 4">
            <a:extLst>
              <a:ext uri="{FF2B5EF4-FFF2-40B4-BE49-F238E27FC236}">
                <a16:creationId xmlns:a16="http://schemas.microsoft.com/office/drawing/2014/main" id="{912F3250-9B29-47A0-B8A6-8F0E9BB31CB5}"/>
              </a:ext>
            </a:extLst>
          </p:cNvPr>
          <p:cNvPicPr>
            <a:picLocks noChangeAspect="1"/>
          </p:cNvPicPr>
          <p:nvPr/>
        </p:nvPicPr>
        <p:blipFill>
          <a:blip r:embed="rId3"/>
          <a:stretch>
            <a:fillRect/>
          </a:stretch>
        </p:blipFill>
        <p:spPr>
          <a:xfrm>
            <a:off x="2411212" y="2747328"/>
            <a:ext cx="5440350" cy="3657767"/>
          </a:xfrm>
          <a:prstGeom prst="rect">
            <a:avLst/>
          </a:prstGeom>
          <a:effectLst>
            <a:outerShdw blurRad="50800" dist="38100" dir="2700000" algn="tl" rotWithShape="0">
              <a:prstClr val="black">
                <a:alpha val="40000"/>
              </a:prstClr>
            </a:outerShdw>
          </a:effectLst>
        </p:spPr>
      </p:pic>
      <p:pic>
        <p:nvPicPr>
          <p:cNvPr id="6" name="Picture 5">
            <a:extLst>
              <a:ext uri="{FF2B5EF4-FFF2-40B4-BE49-F238E27FC236}">
                <a16:creationId xmlns:a16="http://schemas.microsoft.com/office/drawing/2014/main" id="{3FCABBD1-0721-4261-BC37-06961F5F5512}"/>
              </a:ext>
            </a:extLst>
          </p:cNvPr>
          <p:cNvPicPr>
            <a:picLocks noChangeAspect="1"/>
          </p:cNvPicPr>
          <p:nvPr/>
        </p:nvPicPr>
        <p:blipFill>
          <a:blip r:embed="rId4"/>
          <a:stretch>
            <a:fillRect/>
          </a:stretch>
        </p:blipFill>
        <p:spPr>
          <a:xfrm>
            <a:off x="2411212" y="2705354"/>
            <a:ext cx="5482825" cy="3741714"/>
          </a:xfrm>
          <a:prstGeom prst="rect">
            <a:avLst/>
          </a:prstGeom>
        </p:spPr>
      </p:pic>
    </p:spTree>
    <p:extLst>
      <p:ext uri="{BB962C8B-B14F-4D97-AF65-F5344CB8AC3E}">
        <p14:creationId xmlns:p14="http://schemas.microsoft.com/office/powerpoint/2010/main" val="34484524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3A72CB-E829-4596-855C-541632242788}"/>
              </a:ext>
            </a:extLst>
          </p:cNvPr>
          <p:cNvSpPr>
            <a:spLocks noGrp="1"/>
          </p:cNvSpPr>
          <p:nvPr>
            <p:ph type="title"/>
          </p:nvPr>
        </p:nvSpPr>
        <p:spPr>
          <a:xfrm>
            <a:off x="0" y="0"/>
            <a:ext cx="8596668" cy="1320800"/>
          </a:xfrm>
        </p:spPr>
        <p:txBody>
          <a:bodyPr>
            <a:normAutofit fontScale="90000"/>
          </a:bodyPr>
          <a:lstStyle/>
          <a:p>
            <a:r>
              <a:rPr lang="en-GB" b="1" u="sng">
                <a:latin typeface="Arial" panose="020B0604020202020204" pitchFamily="34" charset="0"/>
                <a:cs typeface="Arial" panose="020B0604020202020204" pitchFamily="34" charset="0"/>
              </a:rPr>
              <a:t>How can I support my child in preparing for their SATs? </a:t>
            </a:r>
            <a:br>
              <a:rPr lang="en-GB" u="sng">
                <a:latin typeface="Arial" panose="020B0604020202020204" pitchFamily="34" charset="0"/>
                <a:cs typeface="Arial" panose="020B0604020202020204" pitchFamily="34" charset="0"/>
              </a:rPr>
            </a:br>
            <a:endParaRPr lang="en-GB"/>
          </a:p>
        </p:txBody>
      </p:sp>
      <p:sp>
        <p:nvSpPr>
          <p:cNvPr id="4" name="Content Placeholder 3">
            <a:extLst>
              <a:ext uri="{FF2B5EF4-FFF2-40B4-BE49-F238E27FC236}">
                <a16:creationId xmlns:a16="http://schemas.microsoft.com/office/drawing/2014/main" id="{F5B3DB63-C658-427F-8DE5-72B6371F09F6}"/>
              </a:ext>
            </a:extLst>
          </p:cNvPr>
          <p:cNvSpPr txBox="1">
            <a:spLocks noGrp="1"/>
          </p:cNvSpPr>
          <p:nvPr>
            <p:ph idx="1"/>
          </p:nvPr>
        </p:nvSpPr>
        <p:spPr>
          <a:xfrm>
            <a:off x="330926" y="1094154"/>
            <a:ext cx="9399228" cy="5375831"/>
          </a:xfrm>
          <a:prstGeom prst="rect">
            <a:avLst/>
          </a:prstGeom>
          <a:noFill/>
        </p:spPr>
        <p:txBody>
          <a:bodyPr wrap="square" rtlCol="0">
            <a:spAutoFit/>
          </a:bodyPr>
          <a:lstStyle/>
          <a:p>
            <a:r>
              <a:rPr lang="en-GB" sz="2000">
                <a:latin typeface="Segoe UI" panose="020B0502040204020203" pitchFamily="34" charset="0"/>
                <a:cs typeface="Segoe UI" panose="020B0502040204020203" pitchFamily="34" charset="0"/>
              </a:rPr>
              <a:t>Firstly, a positive attitude goes a long way – so please give them as much encouragement and support as possible (but we don’t need to tell you that)!</a:t>
            </a:r>
          </a:p>
          <a:p>
            <a:endParaRPr lang="en-GB" sz="2000">
              <a:latin typeface="Segoe UI" panose="020B0502040204020203" pitchFamily="34" charset="0"/>
              <a:cs typeface="Segoe UI" panose="020B0502040204020203" pitchFamily="34" charset="0"/>
            </a:endParaRPr>
          </a:p>
          <a:p>
            <a:pPr>
              <a:spcAft>
                <a:spcPts val="600"/>
              </a:spcAft>
            </a:pPr>
            <a:r>
              <a:rPr lang="en-GB" sz="2000">
                <a:latin typeface="Segoe UI" panose="020B0502040204020203" pitchFamily="34" charset="0"/>
                <a:cs typeface="Segoe UI" panose="020B0502040204020203" pitchFamily="34" charset="0"/>
              </a:rPr>
              <a:t>Some further tips:</a:t>
            </a:r>
          </a:p>
          <a:p>
            <a:pPr>
              <a:spcAft>
                <a:spcPts val="600"/>
              </a:spcAft>
            </a:pPr>
            <a:r>
              <a:rPr lang="en-US">
                <a:latin typeface="Segoe UI" panose="020B0502040204020203" pitchFamily="34" charset="0"/>
                <a:cs typeface="Segoe UI" panose="020B0502040204020203" pitchFamily="34" charset="0"/>
              </a:rPr>
              <a:t>Direct any questions or concerns you have about SATs to your child’s teacher, rather than worry your child with them; </a:t>
            </a:r>
          </a:p>
          <a:p>
            <a:pPr>
              <a:spcAft>
                <a:spcPts val="600"/>
              </a:spcAft>
            </a:pPr>
            <a:r>
              <a:rPr lang="en-US">
                <a:latin typeface="Segoe UI" panose="020B0502040204020203" pitchFamily="34" charset="0"/>
                <a:cs typeface="Segoe UI" panose="020B0502040204020203" pitchFamily="34" charset="0"/>
              </a:rPr>
              <a:t>Give your child opportunities to go outside and avoid overuse of screens - this can apply to leisure pursuits as well as how they study; </a:t>
            </a:r>
          </a:p>
          <a:p>
            <a:pPr>
              <a:spcAft>
                <a:spcPts val="600"/>
              </a:spcAft>
            </a:pPr>
            <a:r>
              <a:rPr lang="en-US">
                <a:latin typeface="Segoe UI" panose="020B0502040204020203" pitchFamily="34" charset="0"/>
                <a:cs typeface="Segoe UI" panose="020B0502040204020203" pitchFamily="34" charset="0"/>
              </a:rPr>
              <a:t>Try to provide a quiet corner of the house for homework and study, that’s as free from distractions as possible;</a:t>
            </a:r>
          </a:p>
          <a:p>
            <a:pPr>
              <a:spcAft>
                <a:spcPts val="600"/>
              </a:spcAft>
            </a:pPr>
            <a:r>
              <a:rPr lang="en-US">
                <a:latin typeface="Segoe UI" panose="020B0502040204020203" pitchFamily="34" charset="0"/>
                <a:cs typeface="Segoe UI" panose="020B0502040204020203" pitchFamily="34" charset="0"/>
              </a:rPr>
              <a:t>Encourage your child to talk to their teacher or another adult they trust if they express persisting anxieties about SATs. Remember that a small amount of anxiety is normal and not harmful; </a:t>
            </a:r>
          </a:p>
          <a:p>
            <a:pPr>
              <a:spcAft>
                <a:spcPts val="600"/>
              </a:spcAft>
            </a:pPr>
            <a:r>
              <a:rPr lang="en-US">
                <a:latin typeface="Segoe UI" panose="020B0502040204020203" pitchFamily="34" charset="0"/>
                <a:cs typeface="Segoe UI" panose="020B0502040204020203" pitchFamily="34" charset="0"/>
              </a:rPr>
              <a:t>If your child is unwilling to talk to their teacher, please contact us via email</a:t>
            </a:r>
          </a:p>
        </p:txBody>
      </p:sp>
      <p:sp>
        <p:nvSpPr>
          <p:cNvPr id="5" name="TextBox 4">
            <a:extLst>
              <a:ext uri="{FF2B5EF4-FFF2-40B4-BE49-F238E27FC236}">
                <a16:creationId xmlns:a16="http://schemas.microsoft.com/office/drawing/2014/main" id="{6592747D-C73C-4060-9AA9-36731C6E69EE}"/>
              </a:ext>
            </a:extLst>
          </p:cNvPr>
          <p:cNvSpPr txBox="1"/>
          <p:nvPr/>
        </p:nvSpPr>
        <p:spPr>
          <a:xfrm>
            <a:off x="3385169" y="2021768"/>
            <a:ext cx="5932843" cy="584775"/>
          </a:xfrm>
          <a:prstGeom prst="rect">
            <a:avLst/>
          </a:prstGeom>
          <a:noFill/>
          <a:ln w="38100">
            <a:solidFill>
              <a:srgbClr val="DA2E41"/>
            </a:solidFill>
          </a:ln>
        </p:spPr>
        <p:txBody>
          <a:bodyPr wrap="none" rtlCol="0">
            <a:spAutoFit/>
          </a:bodyPr>
          <a:lstStyle/>
          <a:p>
            <a:r>
              <a:rPr lang="en-GB" sz="1600" b="1">
                <a:solidFill>
                  <a:srgbClr val="DA2E41"/>
                </a:solidFill>
                <a:latin typeface="Arial" panose="020B0604020202020204" pitchFamily="34" charset="0"/>
                <a:cs typeface="Arial" panose="020B0604020202020204" pitchFamily="34" charset="0"/>
              </a:rPr>
              <a:t>DO NOT USE PAST PAPERS.</a:t>
            </a:r>
            <a:r>
              <a:rPr lang="en-GB" sz="1600">
                <a:solidFill>
                  <a:srgbClr val="DA2E41"/>
                </a:solidFill>
                <a:latin typeface="Arial" panose="020B0604020202020204" pitchFamily="34" charset="0"/>
                <a:cs typeface="Arial" panose="020B0604020202020204" pitchFamily="34" charset="0"/>
              </a:rPr>
              <a:t> If your child has a tutor, please</a:t>
            </a:r>
          </a:p>
          <a:p>
            <a:r>
              <a:rPr lang="en-GB" sz="1600">
                <a:solidFill>
                  <a:srgbClr val="DA2E41"/>
                </a:solidFill>
                <a:latin typeface="Arial" panose="020B0604020202020204" pitchFamily="34" charset="0"/>
                <a:cs typeface="Arial" panose="020B0604020202020204" pitchFamily="34" charset="0"/>
              </a:rPr>
              <a:t>insist they </a:t>
            </a:r>
            <a:r>
              <a:rPr lang="en-GB" sz="1600" b="1" u="sng">
                <a:solidFill>
                  <a:srgbClr val="DA2E41"/>
                </a:solidFill>
                <a:latin typeface="Arial" panose="020B0604020202020204" pitchFamily="34" charset="0"/>
                <a:cs typeface="Arial" panose="020B0604020202020204" pitchFamily="34" charset="0"/>
              </a:rPr>
              <a:t>do not </a:t>
            </a:r>
            <a:r>
              <a:rPr lang="en-GB" sz="1600">
                <a:solidFill>
                  <a:srgbClr val="DA2E41"/>
                </a:solidFill>
                <a:latin typeface="Arial" panose="020B0604020202020204" pitchFamily="34" charset="0"/>
                <a:cs typeface="Arial" panose="020B0604020202020204" pitchFamily="34" charset="0"/>
              </a:rPr>
              <a:t>use them! </a:t>
            </a:r>
          </a:p>
        </p:txBody>
      </p:sp>
    </p:spTree>
    <p:extLst>
      <p:ext uri="{BB962C8B-B14F-4D97-AF65-F5344CB8AC3E}">
        <p14:creationId xmlns:p14="http://schemas.microsoft.com/office/powerpoint/2010/main" val="100373811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7D232F-42E7-4733-B1E3-B43FCA44D490}"/>
              </a:ext>
            </a:extLst>
          </p:cNvPr>
          <p:cNvSpPr>
            <a:spLocks noGrp="1"/>
          </p:cNvSpPr>
          <p:nvPr>
            <p:ph type="title"/>
          </p:nvPr>
        </p:nvSpPr>
        <p:spPr/>
        <p:txBody>
          <a:bodyPr/>
          <a:lstStyle/>
          <a:p>
            <a:r>
              <a:rPr lang="en-GB"/>
              <a:t>CGP Books – we recommend the SAT Buster 10-minute tests.</a:t>
            </a:r>
          </a:p>
        </p:txBody>
      </p:sp>
      <p:sp>
        <p:nvSpPr>
          <p:cNvPr id="4" name="Rectangle 3"/>
          <p:cNvSpPr/>
          <p:nvPr/>
        </p:nvSpPr>
        <p:spPr>
          <a:xfrm>
            <a:off x="924560" y="3105835"/>
            <a:ext cx="8219440" cy="2862322"/>
          </a:xfrm>
          <a:prstGeom prst="rect">
            <a:avLst/>
          </a:prstGeom>
        </p:spPr>
        <p:txBody>
          <a:bodyPr wrap="square">
            <a:spAutoFit/>
          </a:bodyPr>
          <a:lstStyle/>
          <a:p>
            <a:endParaRPr lang="en-GB"/>
          </a:p>
          <a:p>
            <a:endParaRPr lang="en-GB"/>
          </a:p>
          <a:p>
            <a:endParaRPr lang="en-GB"/>
          </a:p>
          <a:p>
            <a:endParaRPr lang="en-GB"/>
          </a:p>
          <a:p>
            <a:endParaRPr lang="en-GB"/>
          </a:p>
          <a:p>
            <a:endParaRPr lang="en-GB"/>
          </a:p>
          <a:p>
            <a:endParaRPr lang="en-GB"/>
          </a:p>
          <a:p>
            <a:endParaRPr lang="en-GB"/>
          </a:p>
          <a:p>
            <a:endParaRPr lang="en-GB"/>
          </a:p>
          <a:p>
            <a:endParaRPr lang="en-GB"/>
          </a:p>
        </p:txBody>
      </p:sp>
      <p:pic>
        <p:nvPicPr>
          <p:cNvPr id="5" name="Picture 4"/>
          <p:cNvPicPr>
            <a:picLocks noChangeAspect="1"/>
          </p:cNvPicPr>
          <p:nvPr/>
        </p:nvPicPr>
        <p:blipFill>
          <a:blip r:embed="rId3"/>
          <a:stretch>
            <a:fillRect/>
          </a:stretch>
        </p:blipFill>
        <p:spPr>
          <a:xfrm>
            <a:off x="1429897" y="2213077"/>
            <a:ext cx="2171700" cy="2790825"/>
          </a:xfrm>
          <a:prstGeom prst="rect">
            <a:avLst/>
          </a:prstGeom>
        </p:spPr>
      </p:pic>
      <p:pic>
        <p:nvPicPr>
          <p:cNvPr id="3" name="Picture 2" descr="A white and orange book cover&#10;&#10;Description automatically generated">
            <a:extLst>
              <a:ext uri="{FF2B5EF4-FFF2-40B4-BE49-F238E27FC236}">
                <a16:creationId xmlns:a16="http://schemas.microsoft.com/office/drawing/2014/main" id="{A42E1116-98C4-C3CD-B8AD-C7A1BDA2E2F6}"/>
              </a:ext>
            </a:extLst>
          </p:cNvPr>
          <p:cNvPicPr>
            <a:picLocks noChangeAspect="1"/>
          </p:cNvPicPr>
          <p:nvPr/>
        </p:nvPicPr>
        <p:blipFill>
          <a:blip r:embed="rId4"/>
          <a:stretch>
            <a:fillRect/>
          </a:stretch>
        </p:blipFill>
        <p:spPr>
          <a:xfrm>
            <a:off x="3799246" y="2088433"/>
            <a:ext cx="2356671" cy="3049844"/>
          </a:xfrm>
          <a:prstGeom prst="rect">
            <a:avLst/>
          </a:prstGeom>
        </p:spPr>
      </p:pic>
      <p:pic>
        <p:nvPicPr>
          <p:cNvPr id="6" name="Picture 5" descr="A book cover with text and images&#10;&#10;Description automatically generated">
            <a:extLst>
              <a:ext uri="{FF2B5EF4-FFF2-40B4-BE49-F238E27FC236}">
                <a16:creationId xmlns:a16="http://schemas.microsoft.com/office/drawing/2014/main" id="{07712EBA-84AD-3152-B30C-9E09FFE65C63}"/>
              </a:ext>
            </a:extLst>
          </p:cNvPr>
          <p:cNvPicPr>
            <a:picLocks noChangeAspect="1"/>
          </p:cNvPicPr>
          <p:nvPr/>
        </p:nvPicPr>
        <p:blipFill>
          <a:blip r:embed="rId5"/>
          <a:stretch>
            <a:fillRect/>
          </a:stretch>
        </p:blipFill>
        <p:spPr>
          <a:xfrm>
            <a:off x="6310467" y="2313499"/>
            <a:ext cx="2324100" cy="2771775"/>
          </a:xfrm>
          <a:prstGeom prst="rect">
            <a:avLst/>
          </a:prstGeom>
        </p:spPr>
      </p:pic>
      <p:sp>
        <p:nvSpPr>
          <p:cNvPr id="7" name="TextBox 6">
            <a:extLst>
              <a:ext uri="{FF2B5EF4-FFF2-40B4-BE49-F238E27FC236}">
                <a16:creationId xmlns:a16="http://schemas.microsoft.com/office/drawing/2014/main" id="{775FEE0E-4C3E-8665-40C3-3F6FBEAAF197}"/>
              </a:ext>
            </a:extLst>
          </p:cNvPr>
          <p:cNvSpPr txBox="1"/>
          <p:nvPr/>
        </p:nvSpPr>
        <p:spPr>
          <a:xfrm>
            <a:off x="334504" y="5138745"/>
            <a:ext cx="10347060" cy="203132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ea typeface="+mn-lt"/>
                <a:cs typeface="+mn-lt"/>
              </a:rPr>
              <a:t>These three books are available from CGP at a cost of </a:t>
            </a:r>
            <a:r>
              <a:rPr lang="en-US" b="1">
                <a:ea typeface="+mn-lt"/>
                <a:cs typeface="+mn-lt"/>
              </a:rPr>
              <a:t>£15</a:t>
            </a:r>
            <a:r>
              <a:rPr lang="en-US">
                <a:ea typeface="+mn-lt"/>
                <a:cs typeface="+mn-lt"/>
              </a:rPr>
              <a:t>.</a:t>
            </a:r>
          </a:p>
          <a:p>
            <a:r>
              <a:rPr lang="en-US" dirty="0">
                <a:ea typeface="+mn-lt"/>
                <a:cs typeface="+mn-lt"/>
              </a:rPr>
              <a:t>This week, we will be sending a letter offering a </a:t>
            </a:r>
            <a:r>
              <a:rPr lang="en-US" b="1" dirty="0">
                <a:ea typeface="+mn-lt"/>
                <a:cs typeface="+mn-lt"/>
              </a:rPr>
              <a:t>special discounted price</a:t>
            </a:r>
            <a:r>
              <a:rPr lang="en-US" dirty="0">
                <a:ea typeface="+mn-lt"/>
                <a:cs typeface="+mn-lt"/>
              </a:rPr>
              <a:t> if purchased through school:</a:t>
            </a:r>
            <a:endParaRPr lang="en-US" dirty="0"/>
          </a:p>
          <a:p>
            <a:pPr marL="285750" indent="-285750">
              <a:buFont typeface="Arial"/>
              <a:buChar char="•"/>
            </a:pPr>
            <a:r>
              <a:rPr lang="en-US" b="1" dirty="0">
                <a:ea typeface="+mn-lt"/>
                <a:cs typeface="+mn-lt"/>
              </a:rPr>
              <a:t>Reading and SPAG books:</a:t>
            </a:r>
            <a:r>
              <a:rPr lang="en-US" dirty="0">
                <a:ea typeface="+mn-lt"/>
                <a:cs typeface="+mn-lt"/>
              </a:rPr>
              <a:t> £7.35</a:t>
            </a:r>
            <a:endParaRPr lang="en-US" dirty="0"/>
          </a:p>
          <a:p>
            <a:pPr marL="285750" indent="-285750">
              <a:buFont typeface="Arial"/>
              <a:buChar char="•"/>
            </a:pPr>
            <a:r>
              <a:rPr lang="en-US" b="1" dirty="0" err="1">
                <a:ea typeface="+mn-lt"/>
                <a:cs typeface="+mn-lt"/>
              </a:rPr>
              <a:t>Maths</a:t>
            </a:r>
            <a:r>
              <a:rPr lang="en-US" b="1" dirty="0">
                <a:ea typeface="+mn-lt"/>
                <a:cs typeface="+mn-lt"/>
              </a:rPr>
              <a:t> book bundle:</a:t>
            </a:r>
            <a:r>
              <a:rPr lang="en-US" dirty="0">
                <a:ea typeface="+mn-lt"/>
                <a:cs typeface="+mn-lt"/>
              </a:rPr>
              <a:t> £8.00</a:t>
            </a:r>
            <a:endParaRPr lang="en-US" dirty="0"/>
          </a:p>
          <a:p>
            <a:r>
              <a:rPr lang="en-US" dirty="0">
                <a:ea typeface="+mn-lt"/>
                <a:cs typeface="+mn-lt"/>
              </a:rPr>
              <a:t>Please look out for the </a:t>
            </a:r>
            <a:r>
              <a:rPr lang="en-US" dirty="0" err="1">
                <a:ea typeface="+mn-lt"/>
                <a:cs typeface="+mn-lt"/>
              </a:rPr>
              <a:t>ParentMail</a:t>
            </a:r>
            <a:r>
              <a:rPr lang="en-US" dirty="0">
                <a:ea typeface="+mn-lt"/>
                <a:cs typeface="+mn-lt"/>
              </a:rPr>
              <a:t> that was sent before the Autumn break.</a:t>
            </a:r>
          </a:p>
          <a:p>
            <a:endParaRPr lang="en-US" dirty="0"/>
          </a:p>
        </p:txBody>
      </p:sp>
    </p:spTree>
    <p:extLst>
      <p:ext uri="{BB962C8B-B14F-4D97-AF65-F5344CB8AC3E}">
        <p14:creationId xmlns:p14="http://schemas.microsoft.com/office/powerpoint/2010/main" val="154043536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33120" y="1910080"/>
            <a:ext cx="8636000" cy="1200329"/>
          </a:xfrm>
          <a:prstGeom prst="rect">
            <a:avLst/>
          </a:prstGeom>
          <a:noFill/>
        </p:spPr>
        <p:txBody>
          <a:bodyPr wrap="square" rtlCol="0">
            <a:spAutoFit/>
          </a:bodyPr>
          <a:lstStyle/>
          <a:p>
            <a:r>
              <a:rPr lang="en-US" sz="3600">
                <a:hlinkClick r:id="rId3"/>
              </a:rPr>
              <a:t>Free online 10-minute tests for </a:t>
            </a:r>
            <a:r>
              <a:rPr lang="en-US" sz="3600" err="1">
                <a:hlinkClick r:id="rId3"/>
              </a:rPr>
              <a:t>maths</a:t>
            </a:r>
            <a:r>
              <a:rPr lang="en-US" sz="3600">
                <a:hlinkClick r:id="rId3"/>
              </a:rPr>
              <a:t> and SPaG</a:t>
            </a:r>
            <a:endParaRPr lang="en-GB" sz="3600"/>
          </a:p>
        </p:txBody>
      </p:sp>
      <p:sp>
        <p:nvSpPr>
          <p:cNvPr id="3" name="TextBox 2"/>
          <p:cNvSpPr txBox="1"/>
          <p:nvPr/>
        </p:nvSpPr>
        <p:spPr>
          <a:xfrm>
            <a:off x="934720" y="772160"/>
            <a:ext cx="9062720" cy="1077218"/>
          </a:xfrm>
          <a:prstGeom prst="rect">
            <a:avLst/>
          </a:prstGeom>
          <a:noFill/>
        </p:spPr>
        <p:txBody>
          <a:bodyPr wrap="square" rtlCol="0">
            <a:spAutoFit/>
          </a:bodyPr>
          <a:lstStyle/>
          <a:p>
            <a:r>
              <a:rPr lang="en-GB" sz="3200"/>
              <a:t>CGP also have some free online tests which can be accessed via the link below.</a:t>
            </a:r>
          </a:p>
        </p:txBody>
      </p:sp>
    </p:spTree>
    <p:extLst>
      <p:ext uri="{BB962C8B-B14F-4D97-AF65-F5344CB8AC3E}">
        <p14:creationId xmlns:p14="http://schemas.microsoft.com/office/powerpoint/2010/main" val="35724454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A90785F-35F8-47FC-81BD-8557900560FB}"/>
              </a:ext>
            </a:extLst>
          </p:cNvPr>
          <p:cNvSpPr txBox="1">
            <a:spLocks noGrp="1"/>
          </p:cNvSpPr>
          <p:nvPr>
            <p:ph type="title"/>
          </p:nvPr>
        </p:nvSpPr>
        <p:spPr>
          <a:xfrm>
            <a:off x="677863" y="609600"/>
            <a:ext cx="8596312" cy="1320800"/>
          </a:xfrm>
          <a:prstGeom prst="rect">
            <a:avLst/>
          </a:prstGeom>
          <a:noFill/>
        </p:spPr>
        <p:txBody>
          <a:bodyPr wrap="none" rtlCol="0">
            <a:spAutoFit/>
          </a:bodyPr>
          <a:lstStyle/>
          <a:p>
            <a:r>
              <a:rPr lang="en-GB" b="1" u="sng">
                <a:latin typeface="Arial" panose="020B0604020202020204" pitchFamily="34" charset="0"/>
                <a:cs typeface="Arial" panose="020B0604020202020204" pitchFamily="34" charset="0"/>
              </a:rPr>
              <a:t>Remember this about SATs:</a:t>
            </a:r>
            <a:endParaRPr lang="en-GB" u="sng">
              <a:latin typeface="Arial" panose="020B0604020202020204" pitchFamily="34" charset="0"/>
              <a:cs typeface="Arial" panose="020B0604020202020204" pitchFamily="34" charset="0"/>
            </a:endParaRPr>
          </a:p>
        </p:txBody>
      </p:sp>
      <p:sp>
        <p:nvSpPr>
          <p:cNvPr id="5" name="Content Placeholder 4">
            <a:extLst>
              <a:ext uri="{FF2B5EF4-FFF2-40B4-BE49-F238E27FC236}">
                <a16:creationId xmlns:a16="http://schemas.microsoft.com/office/drawing/2014/main" id="{2702117F-808C-48E0-9C96-89F666F34C31}"/>
              </a:ext>
            </a:extLst>
          </p:cNvPr>
          <p:cNvSpPr txBox="1">
            <a:spLocks noGrp="1"/>
          </p:cNvSpPr>
          <p:nvPr>
            <p:ph idx="1"/>
          </p:nvPr>
        </p:nvSpPr>
        <p:spPr>
          <a:xfrm>
            <a:off x="677863" y="1488281"/>
            <a:ext cx="8596312" cy="4611519"/>
          </a:xfrm>
          <a:prstGeom prst="rect">
            <a:avLst/>
          </a:prstGeom>
          <a:noFill/>
        </p:spPr>
        <p:txBody>
          <a:bodyPr wrap="square" rtlCol="0">
            <a:spAutoFit/>
          </a:bodyPr>
          <a:lstStyle/>
          <a:p>
            <a:pPr marL="0" indent="0">
              <a:buNone/>
            </a:pPr>
            <a:r>
              <a:rPr lang="en-US" b="1">
                <a:solidFill>
                  <a:srgbClr val="388CDA"/>
                </a:solidFill>
                <a:latin typeface="Segoe UI" panose="020B0502040204020203" pitchFamily="34" charset="0"/>
                <a:cs typeface="Segoe UI" panose="020B0502040204020203" pitchFamily="34" charset="0"/>
              </a:rPr>
              <a:t>SATs focus on what they know about </a:t>
            </a:r>
            <a:r>
              <a:rPr lang="en-US" b="1" err="1">
                <a:solidFill>
                  <a:srgbClr val="388CDA"/>
                </a:solidFill>
                <a:latin typeface="Segoe UI" panose="020B0502040204020203" pitchFamily="34" charset="0"/>
                <a:cs typeface="Segoe UI" panose="020B0502040204020203" pitchFamily="34" charset="0"/>
              </a:rPr>
              <a:t>Maths</a:t>
            </a:r>
            <a:r>
              <a:rPr lang="en-US" b="1">
                <a:solidFill>
                  <a:srgbClr val="388CDA"/>
                </a:solidFill>
                <a:latin typeface="Segoe UI" panose="020B0502040204020203" pitchFamily="34" charset="0"/>
                <a:cs typeface="Segoe UI" panose="020B0502040204020203" pitchFamily="34" charset="0"/>
              </a:rPr>
              <a:t> and English </a:t>
            </a:r>
          </a:p>
          <a:p>
            <a:r>
              <a:rPr lang="en-US">
                <a:latin typeface="Segoe UI" panose="020B0502040204020203" pitchFamily="34" charset="0"/>
                <a:cs typeface="Segoe UI" panose="020B0502040204020203" pitchFamily="34" charset="0"/>
              </a:rPr>
              <a:t>They won’t reflect how talented they are at Science, Geography, Art or PE, and they certainly won’t highlight positive personal characteristics such as kindness and integrity. </a:t>
            </a:r>
          </a:p>
          <a:p>
            <a:pPr marL="0" indent="0">
              <a:buNone/>
            </a:pPr>
            <a:r>
              <a:rPr lang="en-US" b="1">
                <a:solidFill>
                  <a:srgbClr val="388CDA"/>
                </a:solidFill>
                <a:latin typeface="Segoe UI" panose="020B0502040204020203" pitchFamily="34" charset="0"/>
                <a:cs typeface="Segoe UI" panose="020B0502040204020203" pitchFamily="34" charset="0"/>
              </a:rPr>
              <a:t>SATs results don’t always tell the whole story </a:t>
            </a:r>
          </a:p>
          <a:p>
            <a:r>
              <a:rPr lang="en-US">
                <a:latin typeface="Segoe UI" panose="020B0502040204020203" pitchFamily="34" charset="0"/>
                <a:cs typeface="Segoe UI" panose="020B0502040204020203" pitchFamily="34" charset="0"/>
              </a:rPr>
              <a:t>The results will say they DID or DIDN’T meet a certain standard, but not necessarily by what margin. Additionally, the thresholds tend to change each year according to overall national performance, so what was classed as ‘did meet the expected standard’ in 2017 may have been considered a ‘did not’ in 2016. Your school may be able to provide you with more detailed feedback, so don’t let your child see SATs as a simple case of ‘pass’ or ‘fail’. </a:t>
            </a:r>
          </a:p>
          <a:p>
            <a:pPr marL="0" indent="0">
              <a:buNone/>
            </a:pPr>
            <a:r>
              <a:rPr lang="en-US" b="1">
                <a:solidFill>
                  <a:srgbClr val="388CDA"/>
                </a:solidFill>
                <a:latin typeface="Segoe UI" panose="020B0502040204020203" pitchFamily="34" charset="0"/>
                <a:cs typeface="Segoe UI" panose="020B0502040204020203" pitchFamily="34" charset="0"/>
              </a:rPr>
              <a:t>SATs last for one week (actually 4 days!)</a:t>
            </a:r>
          </a:p>
          <a:p>
            <a:r>
              <a:rPr lang="en-US">
                <a:latin typeface="Segoe UI" panose="020B0502040204020203" pitchFamily="34" charset="0"/>
                <a:cs typeface="Segoe UI" panose="020B0502040204020203" pitchFamily="34" charset="0"/>
              </a:rPr>
              <a:t>In reality it’s just one or two papers lasting 30-60 minutes each day. You can’t </a:t>
            </a:r>
            <a:r>
              <a:rPr lang="en-US" err="1">
                <a:latin typeface="Segoe UI" panose="020B0502040204020203" pitchFamily="34" charset="0"/>
                <a:cs typeface="Segoe UI" panose="020B0502040204020203" pitchFamily="34" charset="0"/>
              </a:rPr>
              <a:t>emphasise</a:t>
            </a:r>
            <a:r>
              <a:rPr lang="en-US">
                <a:latin typeface="Segoe UI" panose="020B0502040204020203" pitchFamily="34" charset="0"/>
                <a:cs typeface="Segoe UI" panose="020B0502040204020203" pitchFamily="34" charset="0"/>
              </a:rPr>
              <a:t> enough the importance of keeping that in perspective.</a:t>
            </a:r>
            <a:endParaRPr lang="en-GB" sz="1600">
              <a:solidFill>
                <a:srgbClr val="388CDA"/>
              </a:solidFill>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174674040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2D07B6-8B5C-4F71-9FC1-541475310BA7}"/>
              </a:ext>
            </a:extLst>
          </p:cNvPr>
          <p:cNvSpPr>
            <a:spLocks noGrp="1"/>
          </p:cNvSpPr>
          <p:nvPr>
            <p:ph type="title"/>
          </p:nvPr>
        </p:nvSpPr>
        <p:spPr/>
        <p:txBody>
          <a:bodyPr/>
          <a:lstStyle/>
          <a:p>
            <a:r>
              <a:rPr lang="en-GB"/>
              <a:t>A final message to you….</a:t>
            </a:r>
          </a:p>
        </p:txBody>
      </p:sp>
      <p:sp>
        <p:nvSpPr>
          <p:cNvPr id="3" name="Content Placeholder 2">
            <a:extLst>
              <a:ext uri="{FF2B5EF4-FFF2-40B4-BE49-F238E27FC236}">
                <a16:creationId xmlns:a16="http://schemas.microsoft.com/office/drawing/2014/main" id="{36DE098A-E5D7-41A1-BC88-AEDECD97472D}"/>
              </a:ext>
            </a:extLst>
          </p:cNvPr>
          <p:cNvSpPr>
            <a:spLocks noGrp="1"/>
          </p:cNvSpPr>
          <p:nvPr>
            <p:ph idx="1"/>
          </p:nvPr>
        </p:nvSpPr>
        <p:spPr/>
        <p:txBody>
          <a:bodyPr vert="horz" lIns="91440" tIns="45720" rIns="91440" bIns="45720" rtlCol="0" anchor="t">
            <a:normAutofit/>
          </a:bodyPr>
          <a:lstStyle/>
          <a:p>
            <a:r>
              <a:rPr lang="en-GB">
                <a:latin typeface="Segoe UI" panose="020B0502040204020203" pitchFamily="34" charset="0"/>
                <a:cs typeface="Segoe UI" panose="020B0502040204020203" pitchFamily="34" charset="0"/>
              </a:rPr>
              <a:t>Your child’s wellbeing is what is most important and that should be at the forefront of all our minds as the SATs approach. </a:t>
            </a:r>
          </a:p>
          <a:p>
            <a:r>
              <a:rPr lang="en-GB">
                <a:latin typeface="Segoe UI" panose="020B0502040204020203" pitchFamily="34" charset="0"/>
                <a:cs typeface="Segoe UI" panose="020B0502040204020203" pitchFamily="34" charset="0"/>
              </a:rPr>
              <a:t>Leading up to the week of SATs, your child(</a:t>
            </a:r>
            <a:r>
              <a:rPr lang="en-GB" err="1">
                <a:latin typeface="Segoe UI" panose="020B0502040204020203" pitchFamily="34" charset="0"/>
                <a:cs typeface="Segoe UI" panose="020B0502040204020203" pitchFamily="34" charset="0"/>
              </a:rPr>
              <a:t>ren</a:t>
            </a:r>
            <a:r>
              <a:rPr lang="en-GB">
                <a:latin typeface="Segoe UI" panose="020B0502040204020203" pitchFamily="34" charset="0"/>
                <a:cs typeface="Segoe UI" panose="020B0502040204020203" pitchFamily="34" charset="0"/>
              </a:rPr>
              <a:t>) will be working hard to revise all that they have learnt during their time at Loughton School. </a:t>
            </a:r>
          </a:p>
          <a:p>
            <a:r>
              <a:rPr lang="en-GB">
                <a:latin typeface="Segoe UI" panose="020B0502040204020203" pitchFamily="34" charset="0"/>
                <a:cs typeface="Segoe UI" panose="020B0502040204020203" pitchFamily="34" charset="0"/>
              </a:rPr>
              <a:t>Ensure that they take this time to relax and remind them that they are AMAZING! Remind them of how far they have come and that whatever the outcome, we are all so proud of what they have achieved. </a:t>
            </a:r>
          </a:p>
          <a:p>
            <a:r>
              <a:rPr lang="en-GB">
                <a:latin typeface="Segoe UI" panose="020B0502040204020203" pitchFamily="34" charset="0"/>
                <a:cs typeface="Segoe UI" panose="020B0502040204020203" pitchFamily="34" charset="0"/>
              </a:rPr>
              <a:t>Have fun, allow them to play and ensure they have enough sleep. Tests are not the be all and end all; they only capture a moment in time. </a:t>
            </a:r>
          </a:p>
        </p:txBody>
      </p:sp>
    </p:spTree>
    <p:extLst>
      <p:ext uri="{BB962C8B-B14F-4D97-AF65-F5344CB8AC3E}">
        <p14:creationId xmlns:p14="http://schemas.microsoft.com/office/powerpoint/2010/main" val="2698831786"/>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790ff623-1807-48c0-8957-5066e661df38" xsi:nil="true"/>
    <SharedWithUsers xmlns="790ff623-1807-48c0-8957-5066e661df38">
      <UserInfo>
        <DisplayName>Leonie Hearne</DisplayName>
        <AccountId>44</AccountId>
        <AccountType/>
      </UserInfo>
      <UserInfo>
        <DisplayName>Cathy Higgins</DisplayName>
        <AccountId>43</AccountId>
        <AccountType/>
      </UserInfo>
      <UserInfo>
        <DisplayName>Kirsty Coppins</DisplayName>
        <AccountId>45</AccountId>
        <AccountType/>
      </UserInfo>
    </SharedWithUsers>
    <lcf76f155ced4ddcb4097134ff3c332f xmlns="0dbfdac0-89f5-429d-9390-9e69031d1981">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43551D582200284E95793266DCF64EC2" ma:contentTypeVersion="19" ma:contentTypeDescription="Create a new document." ma:contentTypeScope="" ma:versionID="6d46675e0e19eeb0e02e57662bbefded">
  <xsd:schema xmlns:xsd="http://www.w3.org/2001/XMLSchema" xmlns:xs="http://www.w3.org/2001/XMLSchema" xmlns:p="http://schemas.microsoft.com/office/2006/metadata/properties" xmlns:ns2="0dbfdac0-89f5-429d-9390-9e69031d1981" xmlns:ns3="790ff623-1807-48c0-8957-5066e661df38" targetNamespace="http://schemas.microsoft.com/office/2006/metadata/properties" ma:root="true" ma:fieldsID="9ce4f3f48b01208c48d0d6d0a76ff7b2" ns2:_="" ns3:_="">
    <xsd:import namespace="0dbfdac0-89f5-429d-9390-9e69031d1981"/>
    <xsd:import namespace="790ff623-1807-48c0-8957-5066e661df38"/>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AutoKeyPoints" minOccurs="0"/>
                <xsd:element ref="ns2:MediaServiceKeyPoints" minOccurs="0"/>
                <xsd:element ref="ns2:MediaServiceLocation" minOccurs="0"/>
                <xsd:element ref="ns3:SharedWithUsers" minOccurs="0"/>
                <xsd:element ref="ns3:SharedWithDetail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dbfdac0-89f5-429d-9390-9e69031d198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Location" ma:index="17" nillable="true" ma:displayName="Location" ma:internalName="MediaServiceLocatio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2364d9c1-5d2d-4cf9-8399-b69f16d11413"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790ff623-1807-48c0-8957-5066e661df38"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13d57a0e-df0b-4890-92ca-72767460a798}" ma:internalName="TaxCatchAll" ma:showField="CatchAllData" ma:web="790ff623-1807-48c0-8957-5066e661df3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E4D3659-7FEF-4B23-BE3C-F70762A85B00}">
  <ds:schemaRefs>
    <ds:schemaRef ds:uri="http://schemas.microsoft.com/sharepoint/v3/contenttype/forms"/>
  </ds:schemaRefs>
</ds:datastoreItem>
</file>

<file path=customXml/itemProps2.xml><?xml version="1.0" encoding="utf-8"?>
<ds:datastoreItem xmlns:ds="http://schemas.openxmlformats.org/officeDocument/2006/customXml" ds:itemID="{40732D54-67BC-4D3E-B433-425CAEC26911}">
  <ds:schemaRefs>
    <ds:schemaRef ds:uri="0dbfdac0-89f5-429d-9390-9e69031d1981"/>
    <ds:schemaRef ds:uri="24649f9b-7e5c-4cb0-aa60-eef6ea44cb13"/>
    <ds:schemaRef ds:uri="569d4828-2d77-4f3e-ab3b-4f246a6d7652"/>
    <ds:schemaRef ds:uri="790ff623-1807-48c0-8957-5066e661df38"/>
    <ds:schemaRef ds:uri="9b70c37a-f880-4a2b-91f4-9c087eec458a"/>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74128691-893F-4F9A-8787-D24CB9947FA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dbfdac0-89f5-429d-9390-9e69031d1981"/>
    <ds:schemaRef ds:uri="790ff623-1807-48c0-8957-5066e661df3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Facet</Template>
  <Application>Microsoft Office PowerPoint</Application>
  <PresentationFormat>Widescreen</PresentationFormat>
  <Slides>35</Slides>
  <Notes>34</Notes>
  <HiddenSlides>0</HiddenSlides>
  <ScaleCrop>false</ScaleCrop>
  <HeadingPairs>
    <vt:vector size="4" baseType="variant">
      <vt:variant>
        <vt:lpstr>Theme</vt:lpstr>
      </vt:variant>
      <vt:variant>
        <vt:i4>1</vt:i4>
      </vt:variant>
      <vt:variant>
        <vt:lpstr>Slide Titles</vt:lpstr>
      </vt:variant>
      <vt:variant>
        <vt:i4>35</vt:i4>
      </vt:variant>
    </vt:vector>
  </HeadingPairs>
  <TitlesOfParts>
    <vt:vector size="36" baseType="lpstr">
      <vt:lpstr>Facet</vt:lpstr>
      <vt:lpstr>PowerPoint Presentation</vt:lpstr>
      <vt:lpstr>What are the SATs? </vt:lpstr>
      <vt:lpstr>When and how are the SATs carried out? </vt:lpstr>
      <vt:lpstr>Specific arrangements for SATs</vt:lpstr>
      <vt:lpstr>What sort of results are reported? </vt:lpstr>
      <vt:lpstr>Grammar, Punctuation and Spelling </vt:lpstr>
      <vt:lpstr>Grammar, Punctuation and Spelling (Paper 1) </vt:lpstr>
      <vt:lpstr>Grammar, Punctuation and Spelling (Paper 1)</vt:lpstr>
      <vt:lpstr>PowerPoint Presentation</vt:lpstr>
      <vt:lpstr>Grammar, Punctuation and Spelling (Paper 2) </vt:lpstr>
      <vt:lpstr>Reading </vt:lpstr>
      <vt:lpstr>Reading </vt:lpstr>
      <vt:lpstr>Reading </vt:lpstr>
      <vt:lpstr> </vt:lpstr>
      <vt:lpstr>Reading</vt:lpstr>
      <vt:lpstr>Reading</vt:lpstr>
      <vt:lpstr>Reading</vt:lpstr>
      <vt:lpstr>Reading</vt:lpstr>
      <vt:lpstr>Maths Paper 1 (Arithmetic)</vt:lpstr>
      <vt:lpstr>Maths Paper 1 (Arithmetic)</vt:lpstr>
      <vt:lpstr>Maths Paper 1 (Arithmetic)</vt:lpstr>
      <vt:lpstr>PowerPoint Presentation</vt:lpstr>
      <vt:lpstr>PowerPoint Presentation</vt:lpstr>
      <vt:lpstr>Maths Papers 2 &amp; 3 (Reasoning) </vt:lpstr>
      <vt:lpstr>Maths Paper 2 (Reasoning) </vt:lpstr>
      <vt:lpstr>Maths Paper 2 (Reasoning) </vt:lpstr>
      <vt:lpstr>PowerPoint Presentation</vt:lpstr>
      <vt:lpstr>Maths Paper 3 (Reasoning) </vt:lpstr>
      <vt:lpstr>Maths Paper 3 (Reasoning</vt:lpstr>
      <vt:lpstr>Maths Paper 3 (Reasoning</vt:lpstr>
      <vt:lpstr>How can I support my child in preparing for their SATs?  </vt:lpstr>
      <vt:lpstr>CGP Books – we recommend the SAT Buster 10-minute tests.</vt:lpstr>
      <vt:lpstr>PowerPoint Presentation</vt:lpstr>
      <vt:lpstr>Remember this about SATs:</vt:lpstr>
      <vt:lpstr>A final message to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Nana Amoono Brago</dc:creator>
  <cp:revision>73</cp:revision>
  <dcterms:created xsi:type="dcterms:W3CDTF">2020-02-22T14:23:42Z</dcterms:created>
  <dcterms:modified xsi:type="dcterms:W3CDTF">2026-01-15T09:03:01Z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0x01010043551D582200284E95793266DCF64EC2</vt:lpwstr>
  </property>
  <property fmtid="{D5CDD505-2E9C-101B-9397-08002B2CF9AE}" pid="3" name="MediaServiceImageTags">
    <vt:lpwstr/>
  </property>
</Properties>
</file>