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7" r:id="rId5"/>
  </p:sldMasterIdLst>
  <p:notesMasterIdLst>
    <p:notesMasterId r:id="rId28"/>
  </p:notesMasterIdLst>
  <p:sldIdLst>
    <p:sldId id="276" r:id="rId6"/>
    <p:sldId id="269" r:id="rId7"/>
    <p:sldId id="256" r:id="rId8"/>
    <p:sldId id="281" r:id="rId9"/>
    <p:sldId id="283" r:id="rId10"/>
    <p:sldId id="284" r:id="rId11"/>
    <p:sldId id="285" r:id="rId12"/>
    <p:sldId id="261" r:id="rId13"/>
    <p:sldId id="274" r:id="rId14"/>
    <p:sldId id="275" r:id="rId15"/>
    <p:sldId id="306" r:id="rId16"/>
    <p:sldId id="277" r:id="rId17"/>
    <p:sldId id="278" r:id="rId18"/>
    <p:sldId id="307" r:id="rId19"/>
    <p:sldId id="257" r:id="rId20"/>
    <p:sldId id="260" r:id="rId21"/>
    <p:sldId id="308" r:id="rId22"/>
    <p:sldId id="259" r:id="rId23"/>
    <p:sldId id="258" r:id="rId24"/>
    <p:sldId id="262" r:id="rId25"/>
    <p:sldId id="264" r:id="rId26"/>
    <p:sldId id="270" r:id="rId27"/>
  </p:sldIdLst>
  <p:sldSz cx="12192000" cy="6858000"/>
  <p:notesSz cx="6669088"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47D34A-17B5-CF49-1774-97DD427B221C}" v="6" dt="2020-01-14T13:40:10.120"/>
    <p1510:client id="{F75BEFA9-2D63-41DB-8D71-657A7CAF4AA0}" v="202" dt="2020-01-19T21:41:23.9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81" autoAdjust="0"/>
    <p:restoredTop sz="91173" autoAdjust="0"/>
  </p:normalViewPr>
  <p:slideViewPr>
    <p:cSldViewPr snapToGrid="0">
      <p:cViewPr varScale="1">
        <p:scale>
          <a:sx n="100" d="100"/>
          <a:sy n="100" d="100"/>
        </p:scale>
        <p:origin x="7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8056"/>
          </a:xfrm>
          <a:prstGeom prst="rect">
            <a:avLst/>
          </a:prstGeom>
        </p:spPr>
        <p:txBody>
          <a:bodyPr vert="horz" lIns="91440" tIns="45720" rIns="91440" bIns="45720" rtlCol="0"/>
          <a:lstStyle>
            <a:lvl1pPr algn="r">
              <a:defRPr sz="1200"/>
            </a:lvl1pPr>
          </a:lstStyle>
          <a:p>
            <a:fld id="{EDD1D090-3345-4FC0-AAD3-811E1B42A956}" type="datetimeFigureOut">
              <a:rPr lang="en-GB" smtClean="0"/>
              <a:t>23/09/2024</a:t>
            </a:fld>
            <a:endParaRPr lang="en-GB"/>
          </a:p>
        </p:txBody>
      </p:sp>
      <p:sp>
        <p:nvSpPr>
          <p:cNvPr id="4" name="Slide Image Placeholder 3"/>
          <p:cNvSpPr>
            <a:spLocks noGrp="1" noRot="1" noChangeAspect="1"/>
          </p:cNvSpPr>
          <p:nvPr>
            <p:ph type="sldImg" idx="2"/>
          </p:nvPr>
        </p:nvSpPr>
        <p:spPr>
          <a:xfrm>
            <a:off x="357188" y="1241425"/>
            <a:ext cx="5954712"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77194"/>
            <a:ext cx="533527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889938"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28584"/>
            <a:ext cx="2889938" cy="498055"/>
          </a:xfrm>
          <a:prstGeom prst="rect">
            <a:avLst/>
          </a:prstGeom>
        </p:spPr>
        <p:txBody>
          <a:bodyPr vert="horz" lIns="91440" tIns="45720" rIns="91440" bIns="45720" rtlCol="0" anchor="b"/>
          <a:lstStyle>
            <a:lvl1pPr algn="r">
              <a:defRPr sz="1200"/>
            </a:lvl1pPr>
          </a:lstStyle>
          <a:p>
            <a:fld id="{269FE6E0-182E-4D71-9377-12CBB23A4372}" type="slidenum">
              <a:rPr lang="en-GB" smtClean="0"/>
              <a:t>‹#›</a:t>
            </a:fld>
            <a:endParaRPr lang="en-GB"/>
          </a:p>
        </p:txBody>
      </p:sp>
    </p:spTree>
    <p:extLst>
      <p:ext uri="{BB962C8B-B14F-4D97-AF65-F5344CB8AC3E}">
        <p14:creationId xmlns:p14="http://schemas.microsoft.com/office/powerpoint/2010/main" val="2557763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9FE6E0-182E-4D71-9377-12CBB23A4372}" type="slidenum">
              <a:rPr lang="en-GB" smtClean="0"/>
              <a:t>1</a:t>
            </a:fld>
            <a:endParaRPr lang="en-GB"/>
          </a:p>
        </p:txBody>
      </p:sp>
    </p:spTree>
    <p:extLst>
      <p:ext uri="{BB962C8B-B14F-4D97-AF65-F5344CB8AC3E}">
        <p14:creationId xmlns:p14="http://schemas.microsoft.com/office/powerpoint/2010/main" val="8117286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9FE6E0-182E-4D71-9377-12CBB23A4372}" type="slidenum">
              <a:rPr lang="en-GB" smtClean="0"/>
              <a:t>2</a:t>
            </a:fld>
            <a:endParaRPr lang="en-GB"/>
          </a:p>
        </p:txBody>
      </p:sp>
    </p:spTree>
    <p:extLst>
      <p:ext uri="{BB962C8B-B14F-4D97-AF65-F5344CB8AC3E}">
        <p14:creationId xmlns:p14="http://schemas.microsoft.com/office/powerpoint/2010/main" val="21961986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fld id="{269FE6E0-182E-4D71-9377-12CBB23A4372}" type="slidenum">
              <a:rPr lang="en-GB" smtClean="0"/>
              <a:t>3</a:t>
            </a:fld>
            <a:endParaRPr lang="en-GB"/>
          </a:p>
        </p:txBody>
      </p:sp>
    </p:spTree>
    <p:extLst>
      <p:ext uri="{BB962C8B-B14F-4D97-AF65-F5344CB8AC3E}">
        <p14:creationId xmlns:p14="http://schemas.microsoft.com/office/powerpoint/2010/main" val="35852871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fld id="{269FE6E0-182E-4D71-9377-12CBB23A4372}" type="slidenum">
              <a:rPr lang="en-GB" smtClean="0"/>
              <a:t>4</a:t>
            </a:fld>
            <a:endParaRPr lang="en-GB"/>
          </a:p>
        </p:txBody>
      </p:sp>
    </p:spTree>
    <p:extLst>
      <p:ext uri="{BB962C8B-B14F-4D97-AF65-F5344CB8AC3E}">
        <p14:creationId xmlns:p14="http://schemas.microsoft.com/office/powerpoint/2010/main" val="611062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Lessons 4&amp;5</a:t>
            </a:r>
          </a:p>
          <a:p>
            <a:r>
              <a:rPr lang="en-GB" dirty="0"/>
              <a:t>What was the name of David’s first TV programme?</a:t>
            </a:r>
          </a:p>
          <a:p>
            <a:r>
              <a:rPr lang="en-GB" dirty="0"/>
              <a:t>Where did he study?</a:t>
            </a:r>
          </a:p>
          <a:p>
            <a:r>
              <a:rPr lang="en-GB" dirty="0"/>
              <a:t>Where did he go scuba diving?</a:t>
            </a:r>
          </a:p>
          <a:p>
            <a:endParaRPr lang="en-GB" dirty="0"/>
          </a:p>
          <a:p>
            <a:r>
              <a:rPr lang="en-GB" dirty="0"/>
              <a:t>Read the rest of the text, stopping to ask the questions on the next slides.</a:t>
            </a:r>
          </a:p>
          <a:p>
            <a:endParaRPr lang="en-GB" dirty="0"/>
          </a:p>
        </p:txBody>
      </p:sp>
      <p:sp>
        <p:nvSpPr>
          <p:cNvPr id="4" name="Slide Number Placeholder 3"/>
          <p:cNvSpPr>
            <a:spLocks noGrp="1"/>
          </p:cNvSpPr>
          <p:nvPr>
            <p:ph type="sldNum" sz="quarter" idx="5"/>
          </p:nvPr>
        </p:nvSpPr>
        <p:spPr/>
        <p:txBody>
          <a:bodyPr/>
          <a:lstStyle/>
          <a:p>
            <a:fld id="{16154615-AB0B-4130-A412-E8BEACF28712}" type="slidenum">
              <a:rPr lang="en-GB" smtClean="0"/>
              <a:t>8</a:t>
            </a:fld>
            <a:endParaRPr lang="en-GB"/>
          </a:p>
        </p:txBody>
      </p:sp>
    </p:spTree>
    <p:extLst>
      <p:ext uri="{BB962C8B-B14F-4D97-AF65-F5344CB8AC3E}">
        <p14:creationId xmlns:p14="http://schemas.microsoft.com/office/powerpoint/2010/main" val="27182429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climb or move in an awkward way.</a:t>
            </a:r>
          </a:p>
          <a:p>
            <a:r>
              <a:rPr lang="en-GB" dirty="0"/>
              <a:t>They don’t have any limbs</a:t>
            </a:r>
          </a:p>
        </p:txBody>
      </p:sp>
      <p:sp>
        <p:nvSpPr>
          <p:cNvPr id="4" name="Slide Number Placeholder 3"/>
          <p:cNvSpPr>
            <a:spLocks noGrp="1"/>
          </p:cNvSpPr>
          <p:nvPr>
            <p:ph type="sldNum" sz="quarter" idx="5"/>
          </p:nvPr>
        </p:nvSpPr>
        <p:spPr/>
        <p:txBody>
          <a:bodyPr/>
          <a:lstStyle/>
          <a:p>
            <a:fld id="{16154615-AB0B-4130-A412-E8BEACF28712}" type="slidenum">
              <a:rPr lang="en-GB" smtClean="0"/>
              <a:t>9</a:t>
            </a:fld>
            <a:endParaRPr lang="en-GB"/>
          </a:p>
        </p:txBody>
      </p:sp>
    </p:spTree>
    <p:extLst>
      <p:ext uri="{BB962C8B-B14F-4D97-AF65-F5344CB8AC3E}">
        <p14:creationId xmlns:p14="http://schemas.microsoft.com/office/powerpoint/2010/main" val="3461547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children what language features the author has used here (simile, alliteration). Watch video of the bird of paradise.</a:t>
            </a:r>
          </a:p>
        </p:txBody>
      </p:sp>
      <p:sp>
        <p:nvSpPr>
          <p:cNvPr id="4" name="Slide Number Placeholder 3"/>
          <p:cNvSpPr>
            <a:spLocks noGrp="1"/>
          </p:cNvSpPr>
          <p:nvPr>
            <p:ph type="sldNum" sz="quarter" idx="5"/>
          </p:nvPr>
        </p:nvSpPr>
        <p:spPr/>
        <p:txBody>
          <a:bodyPr/>
          <a:lstStyle/>
          <a:p>
            <a:fld id="{16154615-AB0B-4130-A412-E8BEACF28712}" type="slidenum">
              <a:rPr lang="en-GB" smtClean="0"/>
              <a:t>10</a:t>
            </a:fld>
            <a:endParaRPr lang="en-GB"/>
          </a:p>
        </p:txBody>
      </p:sp>
    </p:spTree>
    <p:extLst>
      <p:ext uri="{BB962C8B-B14F-4D97-AF65-F5344CB8AC3E}">
        <p14:creationId xmlns:p14="http://schemas.microsoft.com/office/powerpoint/2010/main" val="1379553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Made TV programmes, spoke to key leaders, spoke to crowds at Glastonbury.</a:t>
            </a:r>
          </a:p>
        </p:txBody>
      </p:sp>
      <p:sp>
        <p:nvSpPr>
          <p:cNvPr id="4" name="Slide Number Placeholder 3"/>
          <p:cNvSpPr>
            <a:spLocks noGrp="1"/>
          </p:cNvSpPr>
          <p:nvPr>
            <p:ph type="sldNum" sz="quarter" idx="5"/>
          </p:nvPr>
        </p:nvSpPr>
        <p:spPr/>
        <p:txBody>
          <a:bodyPr/>
          <a:lstStyle/>
          <a:p>
            <a:fld id="{16154615-AB0B-4130-A412-E8BEACF28712}" type="slidenum">
              <a:rPr lang="en-GB" smtClean="0"/>
              <a:t>11</a:t>
            </a:fld>
            <a:endParaRPr lang="en-GB"/>
          </a:p>
        </p:txBody>
      </p:sp>
    </p:spTree>
    <p:extLst>
      <p:ext uri="{BB962C8B-B14F-4D97-AF65-F5344CB8AC3E}">
        <p14:creationId xmlns:p14="http://schemas.microsoft.com/office/powerpoint/2010/main" val="565241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to create a line graph tracking the emotions of Attenborough across significant events of his life. Some children will need graph drawn for them and events provided (template) while others can draw and label their own graph and choose their own events. T will need to model this activity carefully.</a:t>
            </a:r>
          </a:p>
        </p:txBody>
      </p:sp>
      <p:sp>
        <p:nvSpPr>
          <p:cNvPr id="4" name="Slide Number Placeholder 3"/>
          <p:cNvSpPr>
            <a:spLocks noGrp="1"/>
          </p:cNvSpPr>
          <p:nvPr>
            <p:ph type="sldNum" sz="quarter" idx="5"/>
          </p:nvPr>
        </p:nvSpPr>
        <p:spPr/>
        <p:txBody>
          <a:bodyPr/>
          <a:lstStyle/>
          <a:p>
            <a:fld id="{16154615-AB0B-4130-A412-E8BEACF28712}" type="slidenum">
              <a:rPr lang="en-GB" smtClean="0"/>
              <a:t>12</a:t>
            </a:fld>
            <a:endParaRPr lang="en-GB"/>
          </a:p>
        </p:txBody>
      </p:sp>
    </p:spTree>
    <p:extLst>
      <p:ext uri="{BB962C8B-B14F-4D97-AF65-F5344CB8AC3E}">
        <p14:creationId xmlns:p14="http://schemas.microsoft.com/office/powerpoint/2010/main" val="18053037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9FE6E0-182E-4D71-9377-12CBB23A4372}" type="slidenum">
              <a:rPr lang="en-GB" smtClean="0"/>
              <a:t>21</a:t>
            </a:fld>
            <a:endParaRPr lang="en-GB"/>
          </a:p>
        </p:txBody>
      </p:sp>
    </p:spTree>
    <p:extLst>
      <p:ext uri="{BB962C8B-B14F-4D97-AF65-F5344CB8AC3E}">
        <p14:creationId xmlns:p14="http://schemas.microsoft.com/office/powerpoint/2010/main" val="30029095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9FE6E0-182E-4D71-9377-12CBB23A4372}" type="slidenum">
              <a:rPr lang="en-GB" smtClean="0"/>
              <a:t>22</a:t>
            </a:fld>
            <a:endParaRPr lang="en-GB"/>
          </a:p>
        </p:txBody>
      </p:sp>
    </p:spTree>
    <p:extLst>
      <p:ext uri="{BB962C8B-B14F-4D97-AF65-F5344CB8AC3E}">
        <p14:creationId xmlns:p14="http://schemas.microsoft.com/office/powerpoint/2010/main" val="2397797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469314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2085339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3713278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274189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573527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1182550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1787532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603060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3071786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2300776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726655-1ED0-4E3D-BBDE-317644A5DF1E}" type="slidenum">
              <a:rPr lang="en-GB" smtClean="0"/>
              <a:t>‹#›</a:t>
            </a:fld>
            <a:endParaRPr lang="en-GB"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19228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2164808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726655-1ED0-4E3D-BBDE-317644A5DF1E}"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88090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39754925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26349671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6495E9-41F7-471B-8C8E-B61DEB478143}" type="datetimeFigureOut">
              <a:rPr lang="en-GB" smtClean="0"/>
              <a:t>23/09/2024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726655-1ED0-4E3D-BBDE-317644A5DF1E}" type="slidenum">
              <a:rPr lang="en-GB" smtClean="0"/>
              <a:t>‹#›</a:t>
            </a:fld>
            <a:endParaRPr lang="en-GB" dirty="0"/>
          </a:p>
        </p:txBody>
      </p:sp>
    </p:spTree>
    <p:extLst>
      <p:ext uri="{BB962C8B-B14F-4D97-AF65-F5344CB8AC3E}">
        <p14:creationId xmlns:p14="http://schemas.microsoft.com/office/powerpoint/2010/main" val="30073642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5ECB3-4F03-DB28-90C2-AEE883EAC1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07A0DD1-A148-271A-19BC-7FD9BEE2F7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6EB0E0C-9C59-25ED-0CDE-699B356E0B73}"/>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5" name="Footer Placeholder 4">
            <a:extLst>
              <a:ext uri="{FF2B5EF4-FFF2-40B4-BE49-F238E27FC236}">
                <a16:creationId xmlns:a16="http://schemas.microsoft.com/office/drawing/2014/main" id="{655C533B-7481-E919-989B-76AC92960C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77219F-0DFA-C46F-1972-E9F7DE91992E}"/>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16449058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9D6E3-F98E-D688-07A9-FA7F26E86C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F665FD-3C4D-16E7-8DC0-714B9E23AA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8AE43A-A8FA-9603-5F18-BA2BA8B01B2B}"/>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5" name="Footer Placeholder 4">
            <a:extLst>
              <a:ext uri="{FF2B5EF4-FFF2-40B4-BE49-F238E27FC236}">
                <a16:creationId xmlns:a16="http://schemas.microsoft.com/office/drawing/2014/main" id="{D913955C-F9A6-1F0B-3641-C3B6435C56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014F0D-3C43-0B13-4BA7-1443F8E18E7F}"/>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3122165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34CC5-66B0-2E22-D6E7-B2898FAC499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17733AD-99A6-9A09-1AFD-32D52878F75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9EE15A-F4D7-084E-24ED-4543E594F52F}"/>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5" name="Footer Placeholder 4">
            <a:extLst>
              <a:ext uri="{FF2B5EF4-FFF2-40B4-BE49-F238E27FC236}">
                <a16:creationId xmlns:a16="http://schemas.microsoft.com/office/drawing/2014/main" id="{4CB62685-4C27-B675-1638-F20FEB1000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508E58-C450-EEBF-1FF8-15689C324C02}"/>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35712253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BC4DD-56FC-9FB3-E321-B23BCC2257F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4D1D2D-9E9B-F35E-B012-7E3E21B35F5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6D4F250-BA6A-2811-6BE0-56F954CA8F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67D8F4-10BD-D68F-D6BB-381E8E704B24}"/>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6" name="Footer Placeholder 5">
            <a:extLst>
              <a:ext uri="{FF2B5EF4-FFF2-40B4-BE49-F238E27FC236}">
                <a16:creationId xmlns:a16="http://schemas.microsoft.com/office/drawing/2014/main" id="{05623BA2-3152-FA16-DE58-105EF862D3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EEA46D-0A73-EF40-BB8D-CFF1CF655898}"/>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2773643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67F9F-61FC-A232-00D7-064E17CE575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2C0803-E582-FAB2-17F4-6CF8BC03A9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2D80905-7453-C12C-38E3-A6F60789F80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EED50B8-8AE4-FD6F-A27A-2FE7F23A52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31C09B-0F44-AFFF-97C5-8B7A9E00505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8B4991F-6229-82FF-FDF5-D6A528D175D8}"/>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8" name="Footer Placeholder 7">
            <a:extLst>
              <a:ext uri="{FF2B5EF4-FFF2-40B4-BE49-F238E27FC236}">
                <a16:creationId xmlns:a16="http://schemas.microsoft.com/office/drawing/2014/main" id="{2F581262-ED73-E481-C102-4F3DE5728F3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6E5D81E-6B70-4A67-A97B-B2521659AC33}"/>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31677466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73930-1A50-FF98-30FB-B5FCF3935A2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8411E1E-2AE6-5A9E-9BFD-5D7B88D93D24}"/>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4" name="Footer Placeholder 3">
            <a:extLst>
              <a:ext uri="{FF2B5EF4-FFF2-40B4-BE49-F238E27FC236}">
                <a16:creationId xmlns:a16="http://schemas.microsoft.com/office/drawing/2014/main" id="{FF0134DF-9D1A-433D-23A7-C2534D3AB5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CD39E0C-CD79-D6D8-486A-50CB761CF9D6}"/>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11823723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B39C6D-6ABC-71FD-4E38-C0055E67EB57}"/>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3" name="Footer Placeholder 2">
            <a:extLst>
              <a:ext uri="{FF2B5EF4-FFF2-40B4-BE49-F238E27FC236}">
                <a16:creationId xmlns:a16="http://schemas.microsoft.com/office/drawing/2014/main" id="{7FECAD78-9FE7-1306-B150-3AA56EBB82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77348DD-6266-3225-E50D-CDE7F2C7F165}"/>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26168706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395A5-1878-8DD2-DA13-3534E9AB2F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51AA98-C31E-DA45-7526-BC1CBB9AD6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8D3D4B5-EFB7-566F-FFC9-57A4456AFC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69CD51-EF67-FDF0-D052-CF31016F1B16}"/>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6" name="Footer Placeholder 5">
            <a:extLst>
              <a:ext uri="{FF2B5EF4-FFF2-40B4-BE49-F238E27FC236}">
                <a16:creationId xmlns:a16="http://schemas.microsoft.com/office/drawing/2014/main" id="{69BDF499-CF4B-CEE9-FE7D-DCAB95AA1F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406147-07CE-812D-8292-3A0E55AF1535}"/>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31159829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ADC89-37F6-95E9-C6B2-B8F522CA8D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CDA1C90-306C-8C6F-244C-8A21B03248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37ABBEB-95C4-E23B-DF98-0787CF8438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E4664D0-2AAA-B2C1-F6F3-793F31E7FCB2}"/>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6" name="Footer Placeholder 5">
            <a:extLst>
              <a:ext uri="{FF2B5EF4-FFF2-40B4-BE49-F238E27FC236}">
                <a16:creationId xmlns:a16="http://schemas.microsoft.com/office/drawing/2014/main" id="{CA6C8288-2638-75AD-82D5-AB7C0224A8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482CCE-0452-910D-F272-E176B3348CAC}"/>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8688823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37128-A4DE-90F9-140B-6BD7DE250D3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47E656-111B-DA14-48BD-BFF584D9EBE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3C2B63-C573-587C-2A72-0B448E305B83}"/>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5" name="Footer Placeholder 4">
            <a:extLst>
              <a:ext uri="{FF2B5EF4-FFF2-40B4-BE49-F238E27FC236}">
                <a16:creationId xmlns:a16="http://schemas.microsoft.com/office/drawing/2014/main" id="{03376A9F-66D4-76A5-7BB0-2059A02402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9C7B9F-0839-68E1-829B-5F6932B66099}"/>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28082392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57B6D5-C10F-28A3-A688-6FC5B060B8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3BF039-977D-6002-DD9A-6A640572FA1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D06B85-4110-2E37-394B-4B3854DAA35E}"/>
              </a:ext>
            </a:extLst>
          </p:cNvPr>
          <p:cNvSpPr>
            <a:spLocks noGrp="1"/>
          </p:cNvSpPr>
          <p:nvPr>
            <p:ph type="dt" sz="half" idx="10"/>
          </p:nvPr>
        </p:nvSpPr>
        <p:spPr/>
        <p:txBody>
          <a:bodyPr/>
          <a:lstStyle/>
          <a:p>
            <a:fld id="{04D35EF7-1FED-4642-856A-EC2A61C0CE13}" type="datetimeFigureOut">
              <a:rPr lang="en-GB" smtClean="0"/>
              <a:t>23/09/2024</a:t>
            </a:fld>
            <a:endParaRPr lang="en-GB"/>
          </a:p>
        </p:txBody>
      </p:sp>
      <p:sp>
        <p:nvSpPr>
          <p:cNvPr id="5" name="Footer Placeholder 4">
            <a:extLst>
              <a:ext uri="{FF2B5EF4-FFF2-40B4-BE49-F238E27FC236}">
                <a16:creationId xmlns:a16="http://schemas.microsoft.com/office/drawing/2014/main" id="{647A940E-3E37-1310-5674-EB0EEC51C5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1362D8-A6FF-48D0-4D94-1F4721CF143B}"/>
              </a:ext>
            </a:extLst>
          </p:cNvPr>
          <p:cNvSpPr>
            <a:spLocks noGrp="1"/>
          </p:cNvSpPr>
          <p:nvPr>
            <p:ph type="sldNum" sz="quarter" idx="12"/>
          </p:nvPr>
        </p:nvSpPr>
        <p:spPr/>
        <p:txBody>
          <a:bodyPr/>
          <a:lstStyle/>
          <a:p>
            <a:fld id="{3E5540F5-A0D3-4957-B6FA-6B778FCD4E59}" type="slidenum">
              <a:rPr lang="en-GB" smtClean="0"/>
              <a:t>‹#›</a:t>
            </a:fld>
            <a:endParaRPr lang="en-GB"/>
          </a:p>
        </p:txBody>
      </p:sp>
    </p:spTree>
    <p:extLst>
      <p:ext uri="{BB962C8B-B14F-4D97-AF65-F5344CB8AC3E}">
        <p14:creationId xmlns:p14="http://schemas.microsoft.com/office/powerpoint/2010/main" val="2441932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B6495E9-41F7-471B-8C8E-B61DEB478143}" type="datetimeFigureOut">
              <a:rPr lang="en-GB" smtClean="0"/>
              <a:t>23/09/2024</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1726655-1ED0-4E3D-BBDE-317644A5DF1E}" type="slidenum">
              <a:rPr lang="en-GB" smtClean="0"/>
              <a:t>‹#›</a:t>
            </a:fld>
            <a:endParaRPr lang="en-GB" dirty="0"/>
          </a:p>
        </p:txBody>
      </p:sp>
    </p:spTree>
    <p:extLst>
      <p:ext uri="{BB962C8B-B14F-4D97-AF65-F5344CB8AC3E}">
        <p14:creationId xmlns:p14="http://schemas.microsoft.com/office/powerpoint/2010/main" val="29555739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89167A-DC13-350F-C585-3460B5E12F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E5F35E-D91F-BAE6-835E-A999F5152B3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F2F6BA-5CCF-5639-0E31-41A29B6C8B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35EF7-1FED-4642-856A-EC2A61C0CE13}" type="datetimeFigureOut">
              <a:rPr lang="en-GB" smtClean="0"/>
              <a:t>23/09/2024</a:t>
            </a:fld>
            <a:endParaRPr lang="en-GB"/>
          </a:p>
        </p:txBody>
      </p:sp>
      <p:sp>
        <p:nvSpPr>
          <p:cNvPr id="5" name="Footer Placeholder 4">
            <a:extLst>
              <a:ext uri="{FF2B5EF4-FFF2-40B4-BE49-F238E27FC236}">
                <a16:creationId xmlns:a16="http://schemas.microsoft.com/office/drawing/2014/main" id="{E9898EDD-3DE9-2EC6-F595-29784E8785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A41730-D61E-1FB3-4B65-87AF124A5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5540F5-A0D3-4957-B6FA-6B778FCD4E59}" type="slidenum">
              <a:rPr lang="en-GB" smtClean="0"/>
              <a:t>‹#›</a:t>
            </a:fld>
            <a:endParaRPr lang="en-GB"/>
          </a:p>
        </p:txBody>
      </p:sp>
    </p:spTree>
    <p:extLst>
      <p:ext uri="{BB962C8B-B14F-4D97-AF65-F5344CB8AC3E}">
        <p14:creationId xmlns:p14="http://schemas.microsoft.com/office/powerpoint/2010/main" val="39158724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loughton.milton-keynes.sch.uk/"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www.loughton.milton-keynes.sch.uk/page/?title=Reading&amp;pid=51"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s://www.loughton.milton-keynes.sch.uk/"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loughton.milton-keynes.sch.uk/"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7.xml"/><Relationship Id="rId6" Type="http://schemas.openxmlformats.org/officeDocument/2006/relationships/image" Target="../media/image10.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8.jpe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7.xml"/><Relationship Id="rId1" Type="http://schemas.openxmlformats.org/officeDocument/2006/relationships/tags" Target="../tags/tag1.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3.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3.xml"/><Relationship Id="rId1" Type="http://schemas.openxmlformats.org/officeDocument/2006/relationships/video" Target="https://www.youtube.com/embed/nWfyw51DQfU?feature=oembed" TargetMode="External"/><Relationship Id="rId6" Type="http://schemas.openxmlformats.org/officeDocument/2006/relationships/image" Target="../media/image22.png"/><Relationship Id="rId5" Type="http://schemas.openxmlformats.org/officeDocument/2006/relationships/image" Target="../media/image19.pn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3.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2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1.xml.rels><?xml version="1.0" encoding="UTF-8" standalone="yes"?>
<Relationships xmlns="http://schemas.openxmlformats.org/package/2006/relationships"><Relationship Id="rId3" Type="http://schemas.openxmlformats.org/officeDocument/2006/relationships/hyperlink" Target="https://www.loughton.milton-keynes.sch.uk/"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hyperlink" Target="https://www.loughton.milton-keynes.sch.uk/"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B367D-0B1F-4F3D-94E6-98D354CBBC4F}"/>
              </a:ext>
            </a:extLst>
          </p:cNvPr>
          <p:cNvSpPr>
            <a:spLocks noGrp="1"/>
          </p:cNvSpPr>
          <p:nvPr>
            <p:ph type="title"/>
          </p:nvPr>
        </p:nvSpPr>
        <p:spPr>
          <a:xfrm>
            <a:off x="2056533" y="425631"/>
            <a:ext cx="8596668" cy="1320800"/>
          </a:xfrm>
        </p:spPr>
        <p:txBody>
          <a:bodyPr>
            <a:normAutofit fontScale="90000"/>
          </a:bodyPr>
          <a:lstStyle/>
          <a:p>
            <a:pPr algn="ctr"/>
            <a:r>
              <a:rPr lang="en-GB" sz="7200" b="1" dirty="0">
                <a:solidFill>
                  <a:schemeClr val="tx1"/>
                </a:solidFill>
                <a:cs typeface="Arial"/>
              </a:rPr>
              <a:t>Reading at Loughton School </a:t>
            </a:r>
            <a:br>
              <a:rPr lang="en-GB" dirty="0"/>
            </a:br>
            <a:endParaRPr lang="en-GB" dirty="0"/>
          </a:p>
        </p:txBody>
      </p:sp>
      <p:pic>
        <p:nvPicPr>
          <p:cNvPr id="4" name="Picture 3">
            <a:extLst>
              <a:ext uri="{FF2B5EF4-FFF2-40B4-BE49-F238E27FC236}">
                <a16:creationId xmlns:a16="http://schemas.microsoft.com/office/drawing/2014/main" id="{1492A08A-54B8-44FF-8C91-AE7AB8A3F875}"/>
              </a:ext>
            </a:extLst>
          </p:cNvPr>
          <p:cNvPicPr>
            <a:picLocks noChangeAspect="1"/>
          </p:cNvPicPr>
          <p:nvPr/>
        </p:nvPicPr>
        <p:blipFill>
          <a:blip r:embed="rId3"/>
          <a:stretch>
            <a:fillRect/>
          </a:stretch>
        </p:blipFill>
        <p:spPr>
          <a:xfrm>
            <a:off x="240238" y="241662"/>
            <a:ext cx="1816295" cy="1688738"/>
          </a:xfrm>
          <a:prstGeom prst="rect">
            <a:avLst/>
          </a:prstGeom>
        </p:spPr>
      </p:pic>
      <p:sp>
        <p:nvSpPr>
          <p:cNvPr id="5" name="TextBox 4">
            <a:extLst>
              <a:ext uri="{FF2B5EF4-FFF2-40B4-BE49-F238E27FC236}">
                <a16:creationId xmlns:a16="http://schemas.microsoft.com/office/drawing/2014/main" id="{AFBF1A1A-E6D9-4948-A34E-D4853AC5916E}"/>
              </a:ext>
            </a:extLst>
          </p:cNvPr>
          <p:cNvSpPr txBox="1"/>
          <p:nvPr/>
        </p:nvSpPr>
        <p:spPr>
          <a:xfrm>
            <a:off x="240238" y="5584128"/>
            <a:ext cx="11350107" cy="923330"/>
          </a:xfrm>
          <a:prstGeom prst="rect">
            <a:avLst/>
          </a:prstGeom>
          <a:noFill/>
        </p:spPr>
        <p:txBody>
          <a:bodyPr wrap="square" rtlCol="0" anchor="t">
            <a:spAutoFit/>
          </a:bodyPr>
          <a:lstStyle/>
          <a:p>
            <a:pPr algn="ctr"/>
            <a:r>
              <a:rPr lang="en-US" b="1" dirty="0"/>
              <a:t>Leonie Hearne- Reading Lead</a:t>
            </a:r>
          </a:p>
          <a:p>
            <a:pPr algn="ctr"/>
            <a:r>
              <a:rPr lang="en-US" b="1" dirty="0" err="1"/>
              <a:t>Boppy</a:t>
            </a:r>
            <a:r>
              <a:rPr lang="en-US" b="1" dirty="0"/>
              <a:t> Wilmshurst – Deputy Reading Lead</a:t>
            </a:r>
          </a:p>
          <a:p>
            <a:pPr algn="ctr"/>
            <a:r>
              <a:rPr lang="en-US" b="1" dirty="0"/>
              <a:t>Dee Newman- Phonics Lead</a:t>
            </a:r>
          </a:p>
        </p:txBody>
      </p:sp>
      <p:pic>
        <p:nvPicPr>
          <p:cNvPr id="1026" name="Picture 2">
            <a:extLst>
              <a:ext uri="{FF2B5EF4-FFF2-40B4-BE49-F238E27FC236}">
                <a16:creationId xmlns:a16="http://schemas.microsoft.com/office/drawing/2014/main" id="{CD4C687E-FE5C-43FB-8106-5CEE65460B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6533" y="2990799"/>
            <a:ext cx="1202499" cy="212077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7" name="Picture 3">
            <a:extLst>
              <a:ext uri="{FF2B5EF4-FFF2-40B4-BE49-F238E27FC236}">
                <a16:creationId xmlns:a16="http://schemas.microsoft.com/office/drawing/2014/main" id="{DA8EA1BB-9B2F-48E4-BA99-6EC1993A00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05247" y="3206815"/>
            <a:ext cx="1265363" cy="16887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B7B027F8-534C-432F-AD67-CD852685CB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83463" y="2948796"/>
            <a:ext cx="1058008" cy="20002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9" name="Picture 5">
            <a:extLst>
              <a:ext uri="{FF2B5EF4-FFF2-40B4-BE49-F238E27FC236}">
                <a16:creationId xmlns:a16="http://schemas.microsoft.com/office/drawing/2014/main" id="{B16CFF52-418D-408D-9BD1-A7790217FC2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38538" y="2948796"/>
            <a:ext cx="881149" cy="201273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490722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0958AED-6F33-4B92-A6C8-BA02FF56AF86}"/>
              </a:ext>
            </a:extLst>
          </p:cNvPr>
          <p:cNvSpPr txBox="1"/>
          <p:nvPr/>
        </p:nvSpPr>
        <p:spPr>
          <a:xfrm>
            <a:off x="1937528" y="360856"/>
            <a:ext cx="6413500" cy="707886"/>
          </a:xfrm>
          <a:prstGeom prst="rect">
            <a:avLst/>
          </a:prstGeom>
          <a:noFill/>
        </p:spPr>
        <p:txBody>
          <a:bodyPr wrap="square" rtlCol="0">
            <a:spAutoFit/>
          </a:bodyPr>
          <a:lstStyle/>
          <a:p>
            <a:pPr algn="ctr"/>
            <a:r>
              <a:rPr lang="en-GB" sz="4000" b="1" u="sng" dirty="0">
                <a:latin typeface="Arial" panose="020B0604020202020204" pitchFamily="34" charset="0"/>
                <a:cs typeface="Arial" panose="020B0604020202020204" pitchFamily="34" charset="0"/>
              </a:rPr>
              <a:t>Aims</a:t>
            </a:r>
          </a:p>
        </p:txBody>
      </p:sp>
      <p:sp>
        <p:nvSpPr>
          <p:cNvPr id="3" name="TextBox 2">
            <a:extLst>
              <a:ext uri="{FF2B5EF4-FFF2-40B4-BE49-F238E27FC236}">
                <a16:creationId xmlns:a16="http://schemas.microsoft.com/office/drawing/2014/main" id="{3831B04A-D210-448D-A7B7-62BB3F48BB69}"/>
              </a:ext>
            </a:extLst>
          </p:cNvPr>
          <p:cNvSpPr txBox="1"/>
          <p:nvPr/>
        </p:nvSpPr>
        <p:spPr>
          <a:xfrm>
            <a:off x="1785257" y="1388317"/>
            <a:ext cx="7963248" cy="7263527"/>
          </a:xfrm>
          <a:prstGeom prst="rect">
            <a:avLst/>
          </a:prstGeom>
          <a:noFill/>
        </p:spPr>
        <p:txBody>
          <a:bodyPr wrap="square" rtlCol="0" anchor="t">
            <a:spAutoFit/>
          </a:bodyPr>
          <a:lstStyle/>
          <a:p>
            <a:pPr marL="571500" indent="-571500">
              <a:buFont typeface="Arial"/>
              <a:buChar char="•"/>
            </a:pPr>
            <a:r>
              <a:rPr lang="en-GB" sz="3600" dirty="0">
                <a:latin typeface="+mj-lt"/>
                <a:cs typeface="Arial"/>
              </a:rPr>
              <a:t>Reading vision </a:t>
            </a:r>
          </a:p>
          <a:p>
            <a:pPr marL="571500" indent="-571500">
              <a:buFont typeface="Arial"/>
              <a:buChar char="•"/>
            </a:pPr>
            <a:r>
              <a:rPr lang="en-GB" sz="3600" dirty="0">
                <a:latin typeface="+mj-lt"/>
                <a:cs typeface="Arial"/>
              </a:rPr>
              <a:t>How we teach reading</a:t>
            </a:r>
            <a:endParaRPr lang="en-US" dirty="0">
              <a:latin typeface="+mj-lt"/>
            </a:endParaRPr>
          </a:p>
          <a:p>
            <a:pPr marL="571500" indent="-571500">
              <a:buFont typeface="Arial"/>
              <a:buChar char="•"/>
            </a:pPr>
            <a:r>
              <a:rPr lang="en-GB" sz="3600" dirty="0">
                <a:latin typeface="+mj-lt"/>
                <a:cs typeface="Arial"/>
              </a:rPr>
              <a:t>Assessment</a:t>
            </a:r>
          </a:p>
          <a:p>
            <a:pPr marL="571500" indent="-571500">
              <a:buFont typeface="Arial"/>
              <a:buChar char="•"/>
            </a:pPr>
            <a:endParaRPr lang="en-GB" dirty="0">
              <a:latin typeface="+mj-lt"/>
            </a:endParaRPr>
          </a:p>
          <a:p>
            <a:pPr marL="571500" indent="-571500">
              <a:buFont typeface="Arial"/>
              <a:buChar char="•"/>
            </a:pPr>
            <a:r>
              <a:rPr lang="en-GB" sz="3600" dirty="0">
                <a:cs typeface="Arial"/>
              </a:rPr>
              <a:t>Phonics at Loughton School </a:t>
            </a:r>
          </a:p>
          <a:p>
            <a:pPr marL="571500" indent="-571500">
              <a:buFont typeface="Arial"/>
              <a:buChar char="•"/>
            </a:pPr>
            <a:endParaRPr lang="en-GB" sz="3600" dirty="0">
              <a:cs typeface="Arial"/>
            </a:endParaRPr>
          </a:p>
          <a:p>
            <a:pPr marL="571500" indent="-571500">
              <a:buFont typeface="Arial"/>
              <a:buChar char="•"/>
            </a:pPr>
            <a:r>
              <a:rPr lang="en-GB" sz="3600" dirty="0">
                <a:latin typeface="+mj-lt"/>
                <a:cs typeface="Arial"/>
              </a:rPr>
              <a:t>Supporting your child at home</a:t>
            </a:r>
          </a:p>
          <a:p>
            <a:pPr marL="571500" indent="-571500">
              <a:buFont typeface="Arial"/>
              <a:buChar char="•"/>
            </a:pPr>
            <a:endParaRPr lang="en-GB" sz="3600" dirty="0">
              <a:latin typeface="Arial"/>
              <a:cs typeface="Arial"/>
            </a:endParaRPr>
          </a:p>
          <a:p>
            <a:pPr marL="571500" indent="-571500">
              <a:buFont typeface="Arial"/>
              <a:buChar char="•"/>
            </a:pPr>
            <a:endParaRPr lang="en-GB" sz="3600" dirty="0">
              <a:latin typeface="Arial"/>
              <a:cs typeface="Arial"/>
            </a:endParaRPr>
          </a:p>
          <a:p>
            <a:pPr marL="457200" indent="-457200">
              <a:buFont typeface="Arial" panose="020B0604020202020204" pitchFamily="34" charset="0"/>
              <a:buChar char="•"/>
            </a:pPr>
            <a:endParaRPr lang="en-GB" sz="32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endParaRPr lang="en-GB" sz="32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endParaRPr lang="en-GB" sz="32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endParaRPr lang="en-GB" sz="32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endParaRPr lang="en-GB" sz="3200" dirty="0">
              <a:latin typeface="Calibri" panose="020F0502020204030204" pitchFamily="34" charset="0"/>
              <a:cs typeface="Calibri" panose="020F0502020204030204" pitchFamily="34" charset="0"/>
            </a:endParaRPr>
          </a:p>
        </p:txBody>
      </p:sp>
      <p:pic>
        <p:nvPicPr>
          <p:cNvPr id="5" name="Picture 4" descr="Logo">
            <a:hlinkClick r:id="rId3"/>
            <a:extLst>
              <a:ext uri="{FF2B5EF4-FFF2-40B4-BE49-F238E27FC236}">
                <a16:creationId xmlns:a16="http://schemas.microsoft.com/office/drawing/2014/main" id="{737A3823-FFE9-444D-A2ED-4C8ADCA3732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2996" y="67256"/>
            <a:ext cx="1702261" cy="1691692"/>
          </a:xfrm>
          <a:prstGeom prst="rect">
            <a:avLst/>
          </a:prstGeom>
          <a:noFill/>
          <a:ln>
            <a:noFill/>
          </a:ln>
        </p:spPr>
      </p:pic>
    </p:spTree>
    <p:extLst>
      <p:ext uri="{BB962C8B-B14F-4D97-AF65-F5344CB8AC3E}">
        <p14:creationId xmlns:p14="http://schemas.microsoft.com/office/powerpoint/2010/main" val="4216770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0958AED-6F33-4B92-A6C8-BA02FF56AF86}"/>
              </a:ext>
            </a:extLst>
          </p:cNvPr>
          <p:cNvSpPr txBox="1"/>
          <p:nvPr/>
        </p:nvSpPr>
        <p:spPr>
          <a:xfrm>
            <a:off x="1399133" y="217140"/>
            <a:ext cx="8211398" cy="1323439"/>
          </a:xfrm>
          <a:prstGeom prst="rect">
            <a:avLst/>
          </a:prstGeom>
          <a:noFill/>
        </p:spPr>
        <p:txBody>
          <a:bodyPr wrap="square" rtlCol="0" anchor="t">
            <a:spAutoFit/>
          </a:bodyPr>
          <a:lstStyle/>
          <a:p>
            <a:pPr algn="ctr"/>
            <a:r>
              <a:rPr lang="en-GB" sz="4000" b="1" dirty="0">
                <a:latin typeface="Calibri"/>
                <a:cs typeface="Calibri"/>
              </a:rPr>
              <a:t>Reading mission statement at Loughton School </a:t>
            </a:r>
          </a:p>
        </p:txBody>
      </p:sp>
      <p:sp>
        <p:nvSpPr>
          <p:cNvPr id="3" name="TextBox 2">
            <a:extLst>
              <a:ext uri="{FF2B5EF4-FFF2-40B4-BE49-F238E27FC236}">
                <a16:creationId xmlns:a16="http://schemas.microsoft.com/office/drawing/2014/main" id="{3831B04A-D210-448D-A7B7-62BB3F48BB69}"/>
              </a:ext>
            </a:extLst>
          </p:cNvPr>
          <p:cNvSpPr txBox="1"/>
          <p:nvPr/>
        </p:nvSpPr>
        <p:spPr>
          <a:xfrm>
            <a:off x="922573" y="2211735"/>
            <a:ext cx="9164517" cy="3170099"/>
          </a:xfrm>
          <a:prstGeom prst="rect">
            <a:avLst/>
          </a:prstGeom>
          <a:noFill/>
        </p:spPr>
        <p:txBody>
          <a:bodyPr wrap="square" rtlCol="0" anchor="t">
            <a:spAutoFit/>
          </a:bodyPr>
          <a:lstStyle/>
          <a:p>
            <a:r>
              <a:rPr lang="en-GB" sz="2000" dirty="0"/>
              <a:t>At Loughton School, we believe that reading is a gateway to new worlds that can expand our minds, our imagination and provide us with the building blocks to future success. We recognise the important role reading plays in children’s social and emotional development as well as the impact it can have on future attainment. According to research, spending just ten minutes a day reading increases children's general knowledge, vocabulary, fluency, and comprehension while also exposing them to almost 700,000 words annually. </a:t>
            </a:r>
          </a:p>
          <a:p>
            <a:endParaRPr lang="en-GB" sz="2000" dirty="0">
              <a:latin typeface="+mj-lt"/>
              <a:cs typeface="Calibri" panose="020F0502020204030204" pitchFamily="34" charset="0"/>
            </a:endParaRPr>
          </a:p>
          <a:p>
            <a:r>
              <a:rPr lang="en-GB" sz="2000" dirty="0">
                <a:latin typeface="+mj-lt"/>
                <a:cs typeface="Calibri" panose="020F0502020204030204" pitchFamily="34" charset="0"/>
                <a:hlinkClick r:id="rId3"/>
              </a:rPr>
              <a:t>https://www.loughton.milton-keynes.sch.uk/page/?title=Reading&amp;pid=51</a:t>
            </a:r>
            <a:endParaRPr lang="en-GB" sz="2000" dirty="0">
              <a:latin typeface="+mj-lt"/>
              <a:cs typeface="Calibri" panose="020F0502020204030204" pitchFamily="34" charset="0"/>
            </a:endParaRPr>
          </a:p>
          <a:p>
            <a:endParaRPr lang="en-GB" sz="2000" dirty="0">
              <a:latin typeface="+mj-lt"/>
              <a:cs typeface="Calibri" panose="020F0502020204030204" pitchFamily="34" charset="0"/>
            </a:endParaRPr>
          </a:p>
        </p:txBody>
      </p:sp>
      <p:pic>
        <p:nvPicPr>
          <p:cNvPr id="6" name="Picture 5" descr="Logo">
            <a:hlinkClick r:id="rId4"/>
            <a:extLst>
              <a:ext uri="{FF2B5EF4-FFF2-40B4-BE49-F238E27FC236}">
                <a16:creationId xmlns:a16="http://schemas.microsoft.com/office/drawing/2014/main" id="{F26677B4-7E0A-44E5-91FA-C7A8B8EB2D7C}"/>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82996" y="67256"/>
            <a:ext cx="1702261" cy="1691692"/>
          </a:xfrm>
          <a:prstGeom prst="rect">
            <a:avLst/>
          </a:prstGeom>
          <a:noFill/>
          <a:ln>
            <a:noFill/>
          </a:ln>
        </p:spPr>
      </p:pic>
    </p:spTree>
    <p:extLst>
      <p:ext uri="{BB962C8B-B14F-4D97-AF65-F5344CB8AC3E}">
        <p14:creationId xmlns:p14="http://schemas.microsoft.com/office/powerpoint/2010/main" val="2711193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0958AED-6F33-4B92-A6C8-BA02FF56AF86}"/>
              </a:ext>
            </a:extLst>
          </p:cNvPr>
          <p:cNvSpPr txBox="1"/>
          <p:nvPr/>
        </p:nvSpPr>
        <p:spPr>
          <a:xfrm>
            <a:off x="1399133" y="217140"/>
            <a:ext cx="8211398" cy="1323439"/>
          </a:xfrm>
          <a:prstGeom prst="rect">
            <a:avLst/>
          </a:prstGeom>
          <a:noFill/>
        </p:spPr>
        <p:txBody>
          <a:bodyPr wrap="square" rtlCol="0" anchor="t">
            <a:spAutoFit/>
          </a:bodyPr>
          <a:lstStyle/>
          <a:p>
            <a:pPr algn="ctr"/>
            <a:r>
              <a:rPr lang="en-GB" sz="4000" b="1" dirty="0">
                <a:latin typeface="Calibri"/>
                <a:cs typeface="Calibri"/>
              </a:rPr>
              <a:t>What does reading look like at Loughton School? </a:t>
            </a:r>
          </a:p>
        </p:txBody>
      </p:sp>
      <p:sp>
        <p:nvSpPr>
          <p:cNvPr id="3" name="TextBox 2">
            <a:extLst>
              <a:ext uri="{FF2B5EF4-FFF2-40B4-BE49-F238E27FC236}">
                <a16:creationId xmlns:a16="http://schemas.microsoft.com/office/drawing/2014/main" id="{3831B04A-D210-448D-A7B7-62BB3F48BB69}"/>
              </a:ext>
            </a:extLst>
          </p:cNvPr>
          <p:cNvSpPr txBox="1"/>
          <p:nvPr/>
        </p:nvSpPr>
        <p:spPr>
          <a:xfrm>
            <a:off x="922573" y="2230785"/>
            <a:ext cx="9164517" cy="3046988"/>
          </a:xfrm>
          <a:prstGeom prst="rect">
            <a:avLst/>
          </a:prstGeom>
          <a:noFill/>
        </p:spPr>
        <p:txBody>
          <a:bodyPr wrap="square" rtlCol="0" anchor="t">
            <a:spAutoFit/>
          </a:bodyPr>
          <a:lstStyle/>
          <a:p>
            <a:pPr marL="457200" indent="-457200">
              <a:buFont typeface="Arial" panose="020B0604020202020204" pitchFamily="34" charset="0"/>
              <a:buChar char="•"/>
            </a:pPr>
            <a:r>
              <a:rPr lang="en-GB" sz="3200" dirty="0">
                <a:latin typeface="+mj-lt"/>
                <a:cs typeface="Calibri"/>
              </a:rPr>
              <a:t>Children have at least 4 guided reading sessions a week</a:t>
            </a:r>
            <a:endParaRPr lang="en-US" sz="1600" dirty="0">
              <a:latin typeface="+mj-lt"/>
            </a:endParaRPr>
          </a:p>
          <a:p>
            <a:pPr marL="457200" indent="-457200">
              <a:buFont typeface="Arial" panose="020B0604020202020204" pitchFamily="34" charset="0"/>
              <a:buChar char="•"/>
            </a:pPr>
            <a:r>
              <a:rPr lang="en-GB" sz="3200" dirty="0">
                <a:latin typeface="+mj-lt"/>
                <a:cs typeface="Calibri"/>
              </a:rPr>
              <a:t>Children have access to books in their classrooms</a:t>
            </a:r>
            <a:endParaRPr lang="en-GB" sz="1600" dirty="0">
              <a:latin typeface="+mj-lt"/>
            </a:endParaRPr>
          </a:p>
          <a:p>
            <a:pPr marL="457200" indent="-457200">
              <a:buFont typeface="Arial" panose="020B0604020202020204" pitchFamily="34" charset="0"/>
              <a:buChar char="•"/>
            </a:pPr>
            <a:r>
              <a:rPr lang="en-GB" sz="3200" dirty="0">
                <a:latin typeface="+mj-lt"/>
                <a:cs typeface="Calibri"/>
              </a:rPr>
              <a:t>Children have access to books from the library</a:t>
            </a:r>
          </a:p>
          <a:p>
            <a:endParaRPr lang="en-GB" sz="3200" dirty="0">
              <a:latin typeface="+mj-lt"/>
              <a:cs typeface="Calibri" panose="020F0502020204030204" pitchFamily="34" charset="0"/>
            </a:endParaRPr>
          </a:p>
        </p:txBody>
      </p:sp>
      <p:pic>
        <p:nvPicPr>
          <p:cNvPr id="6" name="Picture 5" descr="Logo">
            <a:hlinkClick r:id="rId3"/>
            <a:extLst>
              <a:ext uri="{FF2B5EF4-FFF2-40B4-BE49-F238E27FC236}">
                <a16:creationId xmlns:a16="http://schemas.microsoft.com/office/drawing/2014/main" id="{8F7276FE-D1B2-44B0-A766-3A1AAD785BB2}"/>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2996" y="67256"/>
            <a:ext cx="1702261" cy="1691692"/>
          </a:xfrm>
          <a:prstGeom prst="rect">
            <a:avLst/>
          </a:prstGeom>
          <a:noFill/>
          <a:ln>
            <a:noFill/>
          </a:ln>
        </p:spPr>
      </p:pic>
    </p:spTree>
    <p:extLst>
      <p:ext uri="{BB962C8B-B14F-4D97-AF65-F5344CB8AC3E}">
        <p14:creationId xmlns:p14="http://schemas.microsoft.com/office/powerpoint/2010/main" val="3549847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7B15143-2081-67F8-9AF9-0D8373A318D6}"/>
              </a:ext>
            </a:extLst>
          </p:cNvPr>
          <p:cNvSpPr txBox="1"/>
          <p:nvPr/>
        </p:nvSpPr>
        <p:spPr>
          <a:xfrm>
            <a:off x="1711842" y="361507"/>
            <a:ext cx="5368201"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Guided Reading at Loughton</a:t>
            </a:r>
          </a:p>
        </p:txBody>
      </p:sp>
      <p:pic>
        <p:nvPicPr>
          <p:cNvPr id="1026" name="Picture 2" descr="Home - Loughton School">
            <a:extLst>
              <a:ext uri="{FF2B5EF4-FFF2-40B4-BE49-F238E27FC236}">
                <a16:creationId xmlns:a16="http://schemas.microsoft.com/office/drawing/2014/main" id="{936CBEB9-5AB6-EAD8-1F75-36B535A620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937" y="93683"/>
            <a:ext cx="1428750" cy="14287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978DDCB-223C-E36E-CA70-3D7AC2A93A92}"/>
              </a:ext>
            </a:extLst>
          </p:cNvPr>
          <p:cNvSpPr txBox="1"/>
          <p:nvPr/>
        </p:nvSpPr>
        <p:spPr>
          <a:xfrm>
            <a:off x="396949" y="1832344"/>
            <a:ext cx="131497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Year 3</a:t>
            </a:r>
          </a:p>
        </p:txBody>
      </p:sp>
      <p:sp>
        <p:nvSpPr>
          <p:cNvPr id="6" name="TextBox 5">
            <a:extLst>
              <a:ext uri="{FF2B5EF4-FFF2-40B4-BE49-F238E27FC236}">
                <a16:creationId xmlns:a16="http://schemas.microsoft.com/office/drawing/2014/main" id="{A9153B8F-2771-C0BB-7C27-D499883F879A}"/>
              </a:ext>
            </a:extLst>
          </p:cNvPr>
          <p:cNvSpPr txBox="1"/>
          <p:nvPr/>
        </p:nvSpPr>
        <p:spPr>
          <a:xfrm>
            <a:off x="3080967" y="1832344"/>
            <a:ext cx="131497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Year 4</a:t>
            </a:r>
          </a:p>
        </p:txBody>
      </p:sp>
      <p:sp>
        <p:nvSpPr>
          <p:cNvPr id="7" name="TextBox 6">
            <a:extLst>
              <a:ext uri="{FF2B5EF4-FFF2-40B4-BE49-F238E27FC236}">
                <a16:creationId xmlns:a16="http://schemas.microsoft.com/office/drawing/2014/main" id="{14BCAF74-C995-55F2-AA38-85138B54F313}"/>
              </a:ext>
            </a:extLst>
          </p:cNvPr>
          <p:cNvSpPr txBox="1"/>
          <p:nvPr/>
        </p:nvSpPr>
        <p:spPr>
          <a:xfrm>
            <a:off x="6096000" y="1832343"/>
            <a:ext cx="131497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Year 5</a:t>
            </a:r>
          </a:p>
        </p:txBody>
      </p:sp>
      <p:sp>
        <p:nvSpPr>
          <p:cNvPr id="8" name="TextBox 7">
            <a:extLst>
              <a:ext uri="{FF2B5EF4-FFF2-40B4-BE49-F238E27FC236}">
                <a16:creationId xmlns:a16="http://schemas.microsoft.com/office/drawing/2014/main" id="{72031E06-0988-A442-3196-85DA7EB40084}"/>
              </a:ext>
            </a:extLst>
          </p:cNvPr>
          <p:cNvSpPr txBox="1"/>
          <p:nvPr/>
        </p:nvSpPr>
        <p:spPr>
          <a:xfrm>
            <a:off x="9491331" y="1832342"/>
            <a:ext cx="131497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Year 6</a:t>
            </a:r>
          </a:p>
        </p:txBody>
      </p:sp>
      <p:pic>
        <p:nvPicPr>
          <p:cNvPr id="9" name="Picture 8" descr="The Enormous Crocodile: Roald Dahl: Amazon.co.uk: Dahl, Roald, Blake,  Quentin: 9780141365510: Books">
            <a:extLst>
              <a:ext uri="{FF2B5EF4-FFF2-40B4-BE49-F238E27FC236}">
                <a16:creationId xmlns:a16="http://schemas.microsoft.com/office/drawing/2014/main" id="{48711904-844E-F756-FAA5-B387D2CCCD8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5767" y="2493156"/>
            <a:ext cx="1376076" cy="2113401"/>
          </a:xfrm>
          <a:prstGeom prst="rect">
            <a:avLst/>
          </a:prstGeom>
          <a:noFill/>
          <a:ln>
            <a:noFill/>
          </a:ln>
        </p:spPr>
      </p:pic>
      <p:pic>
        <p:nvPicPr>
          <p:cNvPr id="10" name="Picture 9">
            <a:extLst>
              <a:ext uri="{FF2B5EF4-FFF2-40B4-BE49-F238E27FC236}">
                <a16:creationId xmlns:a16="http://schemas.microsoft.com/office/drawing/2014/main" id="{7810B17B-FB4E-049F-E2BD-664604AC36D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44127" y="3710954"/>
            <a:ext cx="1511994" cy="2323643"/>
          </a:xfrm>
          <a:prstGeom prst="rect">
            <a:avLst/>
          </a:prstGeom>
          <a:noFill/>
          <a:ln>
            <a:noFill/>
          </a:ln>
        </p:spPr>
      </p:pic>
      <p:pic>
        <p:nvPicPr>
          <p:cNvPr id="11" name="Picture 10">
            <a:extLst>
              <a:ext uri="{FF2B5EF4-FFF2-40B4-BE49-F238E27FC236}">
                <a16:creationId xmlns:a16="http://schemas.microsoft.com/office/drawing/2014/main" id="{CB9CF60E-CBFF-2B64-4DE5-C2F4E31BA20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88823" y="2556953"/>
            <a:ext cx="1314975" cy="2019636"/>
          </a:xfrm>
          <a:prstGeom prst="rect">
            <a:avLst/>
          </a:prstGeom>
        </p:spPr>
      </p:pic>
      <p:pic>
        <p:nvPicPr>
          <p:cNvPr id="12" name="Picture 11">
            <a:extLst>
              <a:ext uri="{FF2B5EF4-FFF2-40B4-BE49-F238E27FC236}">
                <a16:creationId xmlns:a16="http://schemas.microsoft.com/office/drawing/2014/main" id="{AEF0AB76-AD08-4B58-71F9-16BB533C0E1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37820" y="3902960"/>
            <a:ext cx="1731955" cy="2131637"/>
          </a:xfrm>
          <a:prstGeom prst="rect">
            <a:avLst/>
          </a:prstGeom>
        </p:spPr>
      </p:pic>
      <p:pic>
        <p:nvPicPr>
          <p:cNvPr id="15" name="Picture 14">
            <a:extLst>
              <a:ext uri="{FF2B5EF4-FFF2-40B4-BE49-F238E27FC236}">
                <a16:creationId xmlns:a16="http://schemas.microsoft.com/office/drawing/2014/main" id="{26E57CC0-95FA-655A-0BDB-FDE5B8F4466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97885" y="2536483"/>
            <a:ext cx="1617719" cy="2482083"/>
          </a:xfrm>
          <a:prstGeom prst="rect">
            <a:avLst/>
          </a:prstGeom>
        </p:spPr>
      </p:pic>
      <p:pic>
        <p:nvPicPr>
          <p:cNvPr id="16" name="Picture 15">
            <a:extLst>
              <a:ext uri="{FF2B5EF4-FFF2-40B4-BE49-F238E27FC236}">
                <a16:creationId xmlns:a16="http://schemas.microsoft.com/office/drawing/2014/main" id="{1EA608AE-1DBD-9D69-64B2-F9E3F3436EF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726542" y="3710953"/>
            <a:ext cx="1563297" cy="2397839"/>
          </a:xfrm>
          <a:prstGeom prst="rect">
            <a:avLst/>
          </a:prstGeom>
        </p:spPr>
      </p:pic>
      <p:pic>
        <p:nvPicPr>
          <p:cNvPr id="17" name="Picture 16">
            <a:extLst>
              <a:ext uri="{FF2B5EF4-FFF2-40B4-BE49-F238E27FC236}">
                <a16:creationId xmlns:a16="http://schemas.microsoft.com/office/drawing/2014/main" id="{E005FDE6-A009-4530-BD3E-C121568A2C74}"/>
              </a:ext>
            </a:extLst>
          </p:cNvPr>
          <p:cNvPicPr>
            <a:picLocks noChangeAspect="1"/>
          </p:cNvPicPr>
          <p:nvPr/>
        </p:nvPicPr>
        <p:blipFill>
          <a:blip r:embed="rId9"/>
          <a:stretch>
            <a:fillRect/>
          </a:stretch>
        </p:blipFill>
        <p:spPr>
          <a:xfrm>
            <a:off x="5951474" y="2493157"/>
            <a:ext cx="1766885" cy="2243944"/>
          </a:xfrm>
          <a:prstGeom prst="rect">
            <a:avLst/>
          </a:prstGeom>
        </p:spPr>
      </p:pic>
      <p:pic>
        <p:nvPicPr>
          <p:cNvPr id="2050" name="Picture 2" descr="George's Secret Key to the Universe">
            <a:extLst>
              <a:ext uri="{FF2B5EF4-FFF2-40B4-BE49-F238E27FC236}">
                <a16:creationId xmlns:a16="http://schemas.microsoft.com/office/drawing/2014/main" id="{1CCE0C44-4AA5-4F7A-87BB-15263759870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84177" y="3963993"/>
            <a:ext cx="1547731" cy="2381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4353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7B15143-2081-67F8-9AF9-0D8373A318D6}"/>
              </a:ext>
            </a:extLst>
          </p:cNvPr>
          <p:cNvSpPr txBox="1"/>
          <p:nvPr/>
        </p:nvSpPr>
        <p:spPr>
          <a:xfrm>
            <a:off x="1493237" y="404037"/>
            <a:ext cx="10698763"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What does a guided reading lesson look like at Loughton?</a:t>
            </a:r>
          </a:p>
        </p:txBody>
      </p:sp>
      <p:pic>
        <p:nvPicPr>
          <p:cNvPr id="1026" name="Picture 2" descr="Home - Loughton School">
            <a:extLst>
              <a:ext uri="{FF2B5EF4-FFF2-40B4-BE49-F238E27FC236}">
                <a16:creationId xmlns:a16="http://schemas.microsoft.com/office/drawing/2014/main" id="{936CBEB9-5AB6-EAD8-1F75-36B535A620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87" y="93683"/>
            <a:ext cx="1428750" cy="14287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8C7EA06-7369-2C52-529C-430654CA559A}"/>
              </a:ext>
            </a:extLst>
          </p:cNvPr>
          <p:cNvSpPr txBox="1"/>
          <p:nvPr/>
        </p:nvSpPr>
        <p:spPr>
          <a:xfrm>
            <a:off x="778862" y="1928480"/>
            <a:ext cx="11020966" cy="2554545"/>
          </a:xfrm>
          <a:prstGeom prst="rect">
            <a:avLst/>
          </a:prstGeom>
          <a:noFill/>
        </p:spPr>
        <p:txBody>
          <a:bodyPr wrap="non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A quick recap of last lesson’s reading – ‘quick start’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Vocabulary check</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Class teacher reading the text and children follow along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Children having the opportunity to read aloud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Activities linked to our reading skills (characters)</a:t>
            </a:r>
          </a:p>
        </p:txBody>
      </p:sp>
      <p:pic>
        <p:nvPicPr>
          <p:cNvPr id="2050" name="Picture 2" descr="Guided Reading: How to Organize the Chaos | EdSurge News">
            <a:extLst>
              <a:ext uri="{FF2B5EF4-FFF2-40B4-BE49-F238E27FC236}">
                <a16:creationId xmlns:a16="http://schemas.microsoft.com/office/drawing/2014/main" id="{B50F0A58-1BD7-F65E-6F78-14F199EA0D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2829" y="4970168"/>
            <a:ext cx="3362325" cy="1362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89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7B15143-2081-67F8-9AF9-0D8373A318D6}"/>
              </a:ext>
            </a:extLst>
          </p:cNvPr>
          <p:cNvSpPr txBox="1"/>
          <p:nvPr/>
        </p:nvSpPr>
        <p:spPr>
          <a:xfrm>
            <a:off x="1493237" y="404037"/>
            <a:ext cx="44117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Our reading characters</a:t>
            </a:r>
          </a:p>
        </p:txBody>
      </p:sp>
      <p:pic>
        <p:nvPicPr>
          <p:cNvPr id="1026" name="Picture 2" descr="Home - Loughton School">
            <a:extLst>
              <a:ext uri="{FF2B5EF4-FFF2-40B4-BE49-F238E27FC236}">
                <a16:creationId xmlns:a16="http://schemas.microsoft.com/office/drawing/2014/main" id="{936CBEB9-5AB6-EAD8-1F75-36B535A620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87" y="93683"/>
            <a:ext cx="142875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4A3D3BFD-2B08-588B-07B6-95CA16BD5DB8}"/>
              </a:ext>
            </a:extLst>
          </p:cNvPr>
          <p:cNvPicPr>
            <a:picLocks noChangeAspect="1"/>
          </p:cNvPicPr>
          <p:nvPr/>
        </p:nvPicPr>
        <p:blipFill>
          <a:blip r:embed="rId3"/>
          <a:stretch>
            <a:fillRect/>
          </a:stretch>
        </p:blipFill>
        <p:spPr>
          <a:xfrm>
            <a:off x="1647847" y="1299165"/>
            <a:ext cx="3583511" cy="5275805"/>
          </a:xfrm>
          <a:prstGeom prst="rect">
            <a:avLst/>
          </a:prstGeom>
        </p:spPr>
      </p:pic>
      <p:pic>
        <p:nvPicPr>
          <p:cNvPr id="5" name="Picture 4">
            <a:extLst>
              <a:ext uri="{FF2B5EF4-FFF2-40B4-BE49-F238E27FC236}">
                <a16:creationId xmlns:a16="http://schemas.microsoft.com/office/drawing/2014/main" id="{B9248504-E116-7103-14DD-263D56A936BB}"/>
              </a:ext>
            </a:extLst>
          </p:cNvPr>
          <p:cNvPicPr>
            <a:picLocks noChangeAspect="1"/>
          </p:cNvPicPr>
          <p:nvPr/>
        </p:nvPicPr>
        <p:blipFill>
          <a:blip r:embed="rId4"/>
          <a:stretch>
            <a:fillRect/>
          </a:stretch>
        </p:blipFill>
        <p:spPr>
          <a:xfrm>
            <a:off x="5905021" y="1299164"/>
            <a:ext cx="3086579" cy="5276688"/>
          </a:xfrm>
          <a:prstGeom prst="rect">
            <a:avLst/>
          </a:prstGeom>
        </p:spPr>
      </p:pic>
    </p:spTree>
    <p:extLst>
      <p:ext uri="{BB962C8B-B14F-4D97-AF65-F5344CB8AC3E}">
        <p14:creationId xmlns:p14="http://schemas.microsoft.com/office/powerpoint/2010/main" val="3351109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48CBDD-34F4-4E27-D448-18CD5A0CC3DD}"/>
              </a:ext>
            </a:extLst>
          </p:cNvPr>
          <p:cNvPicPr>
            <a:picLocks noChangeAspect="1"/>
          </p:cNvPicPr>
          <p:nvPr/>
        </p:nvPicPr>
        <p:blipFill>
          <a:blip r:embed="rId4"/>
          <a:stretch>
            <a:fillRect/>
          </a:stretch>
        </p:blipFill>
        <p:spPr>
          <a:xfrm>
            <a:off x="480435" y="890903"/>
            <a:ext cx="4487243" cy="5076193"/>
          </a:xfrm>
          <a:prstGeom prst="rect">
            <a:avLst/>
          </a:prstGeom>
        </p:spPr>
      </p:pic>
      <p:sp>
        <p:nvSpPr>
          <p:cNvPr id="3" name="TextBox 2">
            <a:extLst>
              <a:ext uri="{FF2B5EF4-FFF2-40B4-BE49-F238E27FC236}">
                <a16:creationId xmlns:a16="http://schemas.microsoft.com/office/drawing/2014/main" id="{04244531-8984-08AC-61A3-F0BBB09B6412}"/>
              </a:ext>
            </a:extLst>
          </p:cNvPr>
          <p:cNvSpPr txBox="1"/>
          <p:nvPr/>
        </p:nvSpPr>
        <p:spPr>
          <a:xfrm>
            <a:off x="5956576" y="85113"/>
            <a:ext cx="2461158" cy="584775"/>
          </a:xfrm>
          <a:prstGeom prst="rect">
            <a:avLst/>
          </a:prstGeom>
          <a:solidFill>
            <a:schemeClr val="bg1"/>
          </a:solidFill>
        </p:spPr>
        <p:txBody>
          <a:bodyPr wrap="square" rtlCol="0">
            <a:spAutoFit/>
          </a:bodyPr>
          <a:lstStyle/>
          <a:p>
            <a:r>
              <a:rPr lang="en-GB" sz="3200" dirty="0"/>
              <a:t>Quick start!</a:t>
            </a:r>
          </a:p>
        </p:txBody>
      </p:sp>
      <p:sp>
        <p:nvSpPr>
          <p:cNvPr id="4" name="TextBox 3">
            <a:extLst>
              <a:ext uri="{FF2B5EF4-FFF2-40B4-BE49-F238E27FC236}">
                <a16:creationId xmlns:a16="http://schemas.microsoft.com/office/drawing/2014/main" id="{A4042947-B3CA-4BBA-9BD4-68A66118B1E9}"/>
              </a:ext>
            </a:extLst>
          </p:cNvPr>
          <p:cNvSpPr txBox="1"/>
          <p:nvPr/>
        </p:nvSpPr>
        <p:spPr>
          <a:xfrm>
            <a:off x="5187721" y="794925"/>
            <a:ext cx="6523844" cy="5632311"/>
          </a:xfrm>
          <a:prstGeom prst="rect">
            <a:avLst/>
          </a:prstGeom>
          <a:solidFill>
            <a:schemeClr val="bg1"/>
          </a:solidFill>
        </p:spPr>
        <p:txBody>
          <a:bodyPr wrap="square" rtlCol="0">
            <a:spAutoFit/>
          </a:bodyPr>
          <a:lstStyle/>
          <a:p>
            <a:r>
              <a:rPr lang="en-GB" sz="4000" dirty="0"/>
              <a:t>If this is the answer, what is the question?</a:t>
            </a:r>
          </a:p>
          <a:p>
            <a:endParaRPr lang="en-GB" sz="4000" dirty="0"/>
          </a:p>
          <a:p>
            <a:pPr marL="571500" indent="-571500">
              <a:buFont typeface="Arial" panose="020B0604020202020204" pitchFamily="34" charset="0"/>
              <a:buChar char="•"/>
            </a:pPr>
            <a:r>
              <a:rPr lang="en-GB" sz="4000" dirty="0"/>
              <a:t>Zoo Quest</a:t>
            </a:r>
          </a:p>
          <a:p>
            <a:pPr marL="571500" indent="-571500">
              <a:buFont typeface="Arial" panose="020B0604020202020204" pitchFamily="34" charset="0"/>
              <a:buChar char="•"/>
            </a:pPr>
            <a:endParaRPr lang="en-GB" sz="4000" dirty="0"/>
          </a:p>
          <a:p>
            <a:pPr marL="571500" indent="-571500">
              <a:buFont typeface="Arial" panose="020B0604020202020204" pitchFamily="34" charset="0"/>
              <a:buChar char="•"/>
            </a:pPr>
            <a:r>
              <a:rPr lang="en-GB" sz="4000" dirty="0"/>
              <a:t>Cambridge University</a:t>
            </a:r>
          </a:p>
          <a:p>
            <a:pPr marL="571500" indent="-571500">
              <a:buFont typeface="Arial" panose="020B0604020202020204" pitchFamily="34" charset="0"/>
              <a:buChar char="•"/>
            </a:pPr>
            <a:endParaRPr lang="en-GB" sz="4000" dirty="0"/>
          </a:p>
          <a:p>
            <a:pPr marL="571500" indent="-571500">
              <a:buFont typeface="Arial" panose="020B0604020202020204" pitchFamily="34" charset="0"/>
              <a:buChar char="•"/>
            </a:pPr>
            <a:r>
              <a:rPr lang="en-GB" sz="4000" dirty="0"/>
              <a:t>Australia’s Great Barrier Reef</a:t>
            </a:r>
          </a:p>
        </p:txBody>
      </p:sp>
      <p:sp>
        <p:nvSpPr>
          <p:cNvPr id="5" name="TextBox 4">
            <a:extLst>
              <a:ext uri="{FF2B5EF4-FFF2-40B4-BE49-F238E27FC236}">
                <a16:creationId xmlns:a16="http://schemas.microsoft.com/office/drawing/2014/main" id="{82665C4D-5757-4A51-8606-295DC0290F95}"/>
              </a:ext>
            </a:extLst>
          </p:cNvPr>
          <p:cNvSpPr txBox="1"/>
          <p:nvPr/>
        </p:nvSpPr>
        <p:spPr>
          <a:xfrm>
            <a:off x="302287" y="300556"/>
            <a:ext cx="4541628" cy="369332"/>
          </a:xfrm>
          <a:prstGeom prst="rect">
            <a:avLst/>
          </a:prstGeom>
          <a:solidFill>
            <a:srgbClr val="FFFF00"/>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mn-cs"/>
              </a:rPr>
              <a:t>Example of a year 5 guided reading lesson</a:t>
            </a:r>
          </a:p>
        </p:txBody>
      </p:sp>
    </p:spTree>
    <p:custDataLst>
      <p:tags r:id="rId1"/>
    </p:custDataLst>
    <p:extLst>
      <p:ext uri="{BB962C8B-B14F-4D97-AF65-F5344CB8AC3E}">
        <p14:creationId xmlns:p14="http://schemas.microsoft.com/office/powerpoint/2010/main" val="3198547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25AE291-80B0-2F93-4432-4769A75E3FE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83700" y="114300"/>
            <a:ext cx="1828800" cy="18288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D316C6C-577B-C78A-427D-F2198B939CF3}"/>
              </a:ext>
            </a:extLst>
          </p:cNvPr>
          <p:cNvSpPr txBox="1"/>
          <p:nvPr/>
        </p:nvSpPr>
        <p:spPr>
          <a:xfrm>
            <a:off x="3695700" y="431800"/>
            <a:ext cx="4023858" cy="707886"/>
          </a:xfrm>
          <a:prstGeom prst="rect">
            <a:avLst/>
          </a:prstGeom>
          <a:noFill/>
        </p:spPr>
        <p:txBody>
          <a:bodyPr wrap="none" rtlCol="0">
            <a:spAutoFit/>
          </a:bodyPr>
          <a:lstStyle/>
          <a:p>
            <a:r>
              <a:rPr lang="en-GB" sz="4000">
                <a:cs typeface="Calibri" panose="020F0502020204030204" pitchFamily="34" charset="0"/>
              </a:rPr>
              <a:t>Individual</a:t>
            </a:r>
            <a:r>
              <a:rPr lang="en-GB" sz="4000"/>
              <a:t> thinking</a:t>
            </a:r>
          </a:p>
        </p:txBody>
      </p:sp>
      <p:sp>
        <p:nvSpPr>
          <p:cNvPr id="5" name="TextBox 4">
            <a:extLst>
              <a:ext uri="{FF2B5EF4-FFF2-40B4-BE49-F238E27FC236}">
                <a16:creationId xmlns:a16="http://schemas.microsoft.com/office/drawing/2014/main" id="{0E93187F-C226-EF8C-04C5-E0E1C4097773}"/>
              </a:ext>
            </a:extLst>
          </p:cNvPr>
          <p:cNvSpPr txBox="1"/>
          <p:nvPr/>
        </p:nvSpPr>
        <p:spPr>
          <a:xfrm>
            <a:off x="1836821" y="1983958"/>
            <a:ext cx="8518358" cy="1200329"/>
          </a:xfrm>
          <a:prstGeom prst="rect">
            <a:avLst/>
          </a:prstGeom>
          <a:solidFill>
            <a:schemeClr val="bg1"/>
          </a:solidFill>
        </p:spPr>
        <p:txBody>
          <a:bodyPr wrap="square">
            <a:spAutoFit/>
          </a:bodyPr>
          <a:lstStyle/>
          <a:p>
            <a:pPr algn="ctr">
              <a:spcAft>
                <a:spcPts val="1600"/>
              </a:spcAft>
            </a:pPr>
            <a:r>
              <a:rPr lang="en-GB" sz="3600" b="0" i="1" dirty="0">
                <a:effectLst/>
              </a:rPr>
              <a:t>‘From fish that </a:t>
            </a:r>
            <a:r>
              <a:rPr lang="en-GB" sz="3600" b="1" i="1" u="sng" dirty="0">
                <a:effectLst/>
              </a:rPr>
              <a:t>clambered</a:t>
            </a:r>
            <a:r>
              <a:rPr lang="en-GB" sz="3600" b="0" i="1" dirty="0">
                <a:effectLst/>
              </a:rPr>
              <a:t> onto land 350 million years ago.’</a:t>
            </a:r>
            <a:endParaRPr lang="en-GB" sz="3600" i="1" dirty="0"/>
          </a:p>
        </p:txBody>
      </p:sp>
      <p:sp>
        <p:nvSpPr>
          <p:cNvPr id="7" name="TextBox 6">
            <a:extLst>
              <a:ext uri="{FF2B5EF4-FFF2-40B4-BE49-F238E27FC236}">
                <a16:creationId xmlns:a16="http://schemas.microsoft.com/office/drawing/2014/main" id="{45E8B474-A5A2-E8EB-A321-B6C392610355}"/>
              </a:ext>
            </a:extLst>
          </p:cNvPr>
          <p:cNvSpPr txBox="1"/>
          <p:nvPr/>
        </p:nvSpPr>
        <p:spPr>
          <a:xfrm>
            <a:off x="1836821" y="4354132"/>
            <a:ext cx="8518358" cy="1959511"/>
          </a:xfrm>
          <a:prstGeom prst="rect">
            <a:avLst/>
          </a:prstGeom>
          <a:solidFill>
            <a:schemeClr val="bg1"/>
          </a:solidFill>
        </p:spPr>
        <p:txBody>
          <a:bodyPr wrap="square">
            <a:spAutoFit/>
          </a:bodyPr>
          <a:lstStyle/>
          <a:p>
            <a:pPr algn="ctr">
              <a:spcAft>
                <a:spcPts val="1600"/>
              </a:spcAft>
            </a:pPr>
            <a:r>
              <a:rPr lang="en-GB" sz="3600" dirty="0"/>
              <a:t>What does clambered mean?</a:t>
            </a:r>
          </a:p>
          <a:p>
            <a:pPr algn="ctr">
              <a:spcAft>
                <a:spcPts val="1600"/>
              </a:spcAft>
            </a:pPr>
            <a:r>
              <a:rPr lang="en-GB" sz="3600" dirty="0"/>
              <a:t>Why might it be difficult to imagine fish clambering?</a:t>
            </a:r>
          </a:p>
        </p:txBody>
      </p:sp>
      <p:pic>
        <p:nvPicPr>
          <p:cNvPr id="8" name="Picture 7" descr="reading girl roald dahl">
            <a:extLst>
              <a:ext uri="{FF2B5EF4-FFF2-40B4-BE49-F238E27FC236}">
                <a16:creationId xmlns:a16="http://schemas.microsoft.com/office/drawing/2014/main" id="{547BF364-9431-0926-B8A8-CC98AA9108B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0210" y="254714"/>
            <a:ext cx="1338580" cy="13392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5B9BD5"/>
                </a:solidFill>
              </a14:hiddenFill>
            </a:ext>
          </a:extLst>
        </p:spPr>
      </p:pic>
    </p:spTree>
    <p:extLst>
      <p:ext uri="{BB962C8B-B14F-4D97-AF65-F5344CB8AC3E}">
        <p14:creationId xmlns:p14="http://schemas.microsoft.com/office/powerpoint/2010/main" val="645784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Online Media 1" title="Bird Of Paradise Courtship Spectacle | Planet Earth | BBC Earth">
            <a:hlinkClick r:id="" action="ppaction://media"/>
            <a:extLst>
              <a:ext uri="{FF2B5EF4-FFF2-40B4-BE49-F238E27FC236}">
                <a16:creationId xmlns:a16="http://schemas.microsoft.com/office/drawing/2014/main" id="{1B42CC4B-112E-767B-5F9C-443C4C86E228}"/>
              </a:ext>
            </a:extLst>
          </p:cNvPr>
          <p:cNvPicPr>
            <a:picLocks noRot="1" noChangeAspect="1"/>
          </p:cNvPicPr>
          <p:nvPr>
            <a:videoFile r:link="rId1"/>
          </p:nvPr>
        </p:nvPicPr>
        <p:blipFill>
          <a:blip r:embed="rId4"/>
          <a:stretch>
            <a:fillRect/>
          </a:stretch>
        </p:blipFill>
        <p:spPr>
          <a:xfrm>
            <a:off x="1488302" y="1583038"/>
            <a:ext cx="8869405" cy="5011214"/>
          </a:xfrm>
          <a:prstGeom prst="rect">
            <a:avLst/>
          </a:prstGeom>
        </p:spPr>
      </p:pic>
      <p:pic>
        <p:nvPicPr>
          <p:cNvPr id="3" name="Picture 2">
            <a:extLst>
              <a:ext uri="{FF2B5EF4-FFF2-40B4-BE49-F238E27FC236}">
                <a16:creationId xmlns:a16="http://schemas.microsoft.com/office/drawing/2014/main" id="{8F98E674-B92A-9161-8A49-9B666F0C9BB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39106" y="0"/>
            <a:ext cx="997808" cy="99780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89E7378-4870-B7EA-5801-A5FF0AD49BA1}"/>
              </a:ext>
            </a:extLst>
          </p:cNvPr>
          <p:cNvSpPr txBox="1"/>
          <p:nvPr/>
        </p:nvSpPr>
        <p:spPr>
          <a:xfrm>
            <a:off x="4460789" y="0"/>
            <a:ext cx="5408844" cy="584775"/>
          </a:xfrm>
          <a:prstGeom prst="rect">
            <a:avLst/>
          </a:prstGeom>
          <a:noFill/>
        </p:spPr>
        <p:txBody>
          <a:bodyPr wrap="square" rtlCol="0">
            <a:spAutoFit/>
          </a:bodyPr>
          <a:lstStyle/>
          <a:p>
            <a:r>
              <a:rPr lang="en-GB" sz="3200" dirty="0">
                <a:cs typeface="Calibri" panose="020F0502020204030204" pitchFamily="34" charset="0"/>
              </a:rPr>
              <a:t>Individual</a:t>
            </a:r>
            <a:r>
              <a:rPr lang="en-GB" sz="3200" dirty="0"/>
              <a:t> thinking</a:t>
            </a:r>
          </a:p>
        </p:txBody>
      </p:sp>
      <p:sp>
        <p:nvSpPr>
          <p:cNvPr id="7" name="TextBox 6">
            <a:extLst>
              <a:ext uri="{FF2B5EF4-FFF2-40B4-BE49-F238E27FC236}">
                <a16:creationId xmlns:a16="http://schemas.microsoft.com/office/drawing/2014/main" id="{03921731-B9FD-A576-1437-A41631F8D198}"/>
              </a:ext>
            </a:extLst>
          </p:cNvPr>
          <p:cNvSpPr txBox="1"/>
          <p:nvPr/>
        </p:nvSpPr>
        <p:spPr>
          <a:xfrm>
            <a:off x="593126" y="692951"/>
            <a:ext cx="11405286" cy="954107"/>
          </a:xfrm>
          <a:prstGeom prst="rect">
            <a:avLst/>
          </a:prstGeom>
          <a:solidFill>
            <a:schemeClr val="bg1"/>
          </a:solidFill>
        </p:spPr>
        <p:txBody>
          <a:bodyPr wrap="square">
            <a:spAutoFit/>
          </a:bodyPr>
          <a:lstStyle/>
          <a:p>
            <a:pPr algn="ctr">
              <a:spcAft>
                <a:spcPts val="1600"/>
              </a:spcAft>
            </a:pPr>
            <a:r>
              <a:rPr lang="en-GB" sz="2800" i="1" dirty="0"/>
              <a:t>‘It puffed out its feathers like an umbrella and frantically danced about, bobbing and bouncing, as its beady blue eyes bulged.’</a:t>
            </a:r>
          </a:p>
        </p:txBody>
      </p:sp>
      <p:pic>
        <p:nvPicPr>
          <p:cNvPr id="8" name="Picture 7">
            <a:extLst>
              <a:ext uri="{FF2B5EF4-FFF2-40B4-BE49-F238E27FC236}">
                <a16:creationId xmlns:a16="http://schemas.microsoft.com/office/drawing/2014/main" id="{038D44B9-2158-CAAC-0A59-33FD73F40ECF}"/>
              </a:ext>
            </a:extLst>
          </p:cNvPr>
          <p:cNvPicPr>
            <a:picLocks noChangeAspect="1"/>
          </p:cNvPicPr>
          <p:nvPr/>
        </p:nvPicPr>
        <p:blipFill>
          <a:blip r:embed="rId6"/>
          <a:stretch>
            <a:fillRect/>
          </a:stretch>
        </p:blipFill>
        <p:spPr>
          <a:xfrm>
            <a:off x="419753" y="85870"/>
            <a:ext cx="779538" cy="997809"/>
          </a:xfrm>
          <a:prstGeom prst="rect">
            <a:avLst/>
          </a:prstGeom>
        </p:spPr>
      </p:pic>
    </p:spTree>
    <p:extLst>
      <p:ext uri="{BB962C8B-B14F-4D97-AF65-F5344CB8AC3E}">
        <p14:creationId xmlns:p14="http://schemas.microsoft.com/office/powerpoint/2010/main" val="978078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2"/>
                </p:tgtEl>
              </p:cMediaNode>
            </p:video>
            <p:seq concurrent="1" nextAc="seek">
              <p:cTn id="12" restart="whenNotActive" fill="hold" evtFilter="cancelBubble" nodeType="interactiveSeq">
                <p:stCondLst>
                  <p:cond evt="onClick" delay="0">
                    <p:tgtEl>
                      <p:spTgt spid="2"/>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60A36C-5975-5EBE-1115-91E3B6331FC2}"/>
              </a:ext>
            </a:extLst>
          </p:cNvPr>
          <p:cNvSpPr txBox="1"/>
          <p:nvPr/>
        </p:nvSpPr>
        <p:spPr>
          <a:xfrm>
            <a:off x="1624558" y="2164245"/>
            <a:ext cx="8333564" cy="1200329"/>
          </a:xfrm>
          <a:prstGeom prst="rect">
            <a:avLst/>
          </a:prstGeom>
          <a:solidFill>
            <a:schemeClr val="bg1"/>
          </a:solidFill>
        </p:spPr>
        <p:txBody>
          <a:bodyPr wrap="square">
            <a:spAutoFit/>
          </a:bodyPr>
          <a:lstStyle/>
          <a:p>
            <a:pPr algn="ctr" rtl="0">
              <a:spcBef>
                <a:spcPts val="0"/>
              </a:spcBef>
              <a:spcAft>
                <a:spcPts val="1600"/>
              </a:spcAft>
            </a:pPr>
            <a:r>
              <a:rPr lang="en-GB" sz="3600" dirty="0"/>
              <a:t>Name three ways David encouraged others to protect the Earth.</a:t>
            </a:r>
            <a:endParaRPr lang="en-GB" sz="3600" b="0" dirty="0">
              <a:effectLst/>
            </a:endParaRPr>
          </a:p>
        </p:txBody>
      </p:sp>
      <p:sp>
        <p:nvSpPr>
          <p:cNvPr id="3" name="TextBox 2">
            <a:extLst>
              <a:ext uri="{FF2B5EF4-FFF2-40B4-BE49-F238E27FC236}">
                <a16:creationId xmlns:a16="http://schemas.microsoft.com/office/drawing/2014/main" id="{2BE5C084-DB01-DE5B-CA53-9CD04507B316}"/>
              </a:ext>
            </a:extLst>
          </p:cNvPr>
          <p:cNvSpPr txBox="1"/>
          <p:nvPr/>
        </p:nvSpPr>
        <p:spPr>
          <a:xfrm>
            <a:off x="4356100" y="558800"/>
            <a:ext cx="2658292" cy="707886"/>
          </a:xfrm>
          <a:prstGeom prst="rect">
            <a:avLst/>
          </a:prstGeom>
          <a:noFill/>
        </p:spPr>
        <p:txBody>
          <a:bodyPr wrap="none" rtlCol="0">
            <a:spAutoFit/>
          </a:bodyPr>
          <a:lstStyle/>
          <a:p>
            <a:r>
              <a:rPr lang="en-GB" sz="4000">
                <a:latin typeface="Calibri" panose="020F0502020204030204" pitchFamily="34" charset="0"/>
                <a:cs typeface="Calibri" panose="020F0502020204030204" pitchFamily="34" charset="0"/>
              </a:rPr>
              <a:t>Partner Talk</a:t>
            </a:r>
          </a:p>
        </p:txBody>
      </p:sp>
      <p:pic>
        <p:nvPicPr>
          <p:cNvPr id="4" name="Picture 2">
            <a:extLst>
              <a:ext uri="{FF2B5EF4-FFF2-40B4-BE49-F238E27FC236}">
                <a16:creationId xmlns:a16="http://schemas.microsoft.com/office/drawing/2014/main" id="{46845A8E-8C84-5760-92DA-5809071DA8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20810" y="-618987"/>
            <a:ext cx="2819400" cy="28194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rocket dog NEWSPAPER">
            <a:extLst>
              <a:ext uri="{FF2B5EF4-FFF2-40B4-BE49-F238E27FC236}">
                <a16:creationId xmlns:a16="http://schemas.microsoft.com/office/drawing/2014/main" id="{2AFA3EE3-3BE7-DAE8-3F76-1793643D611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0922" y="114301"/>
            <a:ext cx="1013566" cy="115238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5B9BD5"/>
                </a:solidFill>
              </a14:hiddenFill>
            </a:ext>
          </a:extLst>
        </p:spPr>
      </p:pic>
    </p:spTree>
    <p:extLst>
      <p:ext uri="{BB962C8B-B14F-4D97-AF65-F5344CB8AC3E}">
        <p14:creationId xmlns:p14="http://schemas.microsoft.com/office/powerpoint/2010/main" val="38437219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4102" name="Picture 6" descr="Graph Paper Vector Art, Icons, and Graphics for Free Download">
            <a:extLst>
              <a:ext uri="{FF2B5EF4-FFF2-40B4-BE49-F238E27FC236}">
                <a16:creationId xmlns:a16="http://schemas.microsoft.com/office/drawing/2014/main" id="{30A2758A-3874-F0BA-076D-A7C8C92B98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995" y="577030"/>
            <a:ext cx="8635313" cy="5834671"/>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Connector 7">
            <a:extLst>
              <a:ext uri="{FF2B5EF4-FFF2-40B4-BE49-F238E27FC236}">
                <a16:creationId xmlns:a16="http://schemas.microsoft.com/office/drawing/2014/main" id="{1DDB7BEC-CBB5-E99E-7009-8040DBCBD844}"/>
              </a:ext>
            </a:extLst>
          </p:cNvPr>
          <p:cNvCxnSpPr/>
          <p:nvPr/>
        </p:nvCxnSpPr>
        <p:spPr>
          <a:xfrm>
            <a:off x="2221125" y="1296713"/>
            <a:ext cx="0" cy="45102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15246AA6-924C-6237-CC9C-3AFE905B20D9}"/>
              </a:ext>
            </a:extLst>
          </p:cNvPr>
          <p:cNvCxnSpPr>
            <a:cxnSpLocks/>
          </p:cNvCxnSpPr>
          <p:nvPr/>
        </p:nvCxnSpPr>
        <p:spPr>
          <a:xfrm flipH="1">
            <a:off x="2221125" y="5791582"/>
            <a:ext cx="691566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8444E389-3EEC-D7F3-366B-A8FB4D24B1AC}"/>
              </a:ext>
            </a:extLst>
          </p:cNvPr>
          <p:cNvSpPr txBox="1"/>
          <p:nvPr/>
        </p:nvSpPr>
        <p:spPr>
          <a:xfrm>
            <a:off x="4406301" y="666051"/>
            <a:ext cx="2601546" cy="369332"/>
          </a:xfrm>
          <a:prstGeom prst="rect">
            <a:avLst/>
          </a:prstGeom>
          <a:noFill/>
        </p:spPr>
        <p:txBody>
          <a:bodyPr wrap="none" rtlCol="0">
            <a:spAutoFit/>
          </a:bodyPr>
          <a:lstStyle/>
          <a:p>
            <a:r>
              <a:rPr lang="en-GB" b="1" u="sng" dirty="0"/>
              <a:t>David Attenborough’s life</a:t>
            </a:r>
          </a:p>
        </p:txBody>
      </p:sp>
      <p:pic>
        <p:nvPicPr>
          <p:cNvPr id="4104" name="Picture 8" descr="Smiley - Wikipedia">
            <a:extLst>
              <a:ext uri="{FF2B5EF4-FFF2-40B4-BE49-F238E27FC236}">
                <a16:creationId xmlns:a16="http://schemas.microsoft.com/office/drawing/2014/main" id="{1D9296A1-818D-8429-45BA-DCF52D9970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5187" y="1041340"/>
            <a:ext cx="510746" cy="510746"/>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Sad Face Emoji 13743806 PNG">
            <a:extLst>
              <a:ext uri="{FF2B5EF4-FFF2-40B4-BE49-F238E27FC236}">
                <a16:creationId xmlns:a16="http://schemas.microsoft.com/office/drawing/2014/main" id="{9CEB874B-B47E-334F-02D8-0D2FBF3D57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5187" y="5559662"/>
            <a:ext cx="463840" cy="463840"/>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Connector 12">
            <a:extLst>
              <a:ext uri="{FF2B5EF4-FFF2-40B4-BE49-F238E27FC236}">
                <a16:creationId xmlns:a16="http://schemas.microsoft.com/office/drawing/2014/main" id="{83F5F01A-9D8C-AAE9-FC00-180F2BEBBFFD}"/>
              </a:ext>
            </a:extLst>
          </p:cNvPr>
          <p:cNvCxnSpPr/>
          <p:nvPr/>
        </p:nvCxnSpPr>
        <p:spPr>
          <a:xfrm>
            <a:off x="2987244" y="5791582"/>
            <a:ext cx="0" cy="15347"/>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4D5E2BCE-68E2-47FD-5F11-ABB6DE64B91D}"/>
              </a:ext>
            </a:extLst>
          </p:cNvPr>
          <p:cNvCxnSpPr/>
          <p:nvPr/>
        </p:nvCxnSpPr>
        <p:spPr>
          <a:xfrm>
            <a:off x="2987244" y="5688609"/>
            <a:ext cx="0" cy="334893"/>
          </a:xfrm>
          <a:prstGeom prst="line">
            <a:avLst/>
          </a:prstGeom>
          <a:ln w="12700"/>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3D10E945-60F1-DE56-5B3A-82443603E93B}"/>
              </a:ext>
            </a:extLst>
          </p:cNvPr>
          <p:cNvCxnSpPr/>
          <p:nvPr/>
        </p:nvCxnSpPr>
        <p:spPr>
          <a:xfrm>
            <a:off x="3769839" y="5688609"/>
            <a:ext cx="0" cy="334893"/>
          </a:xfrm>
          <a:prstGeom prst="line">
            <a:avLst/>
          </a:prstGeom>
          <a:ln w="12700"/>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BF02DBAE-2A13-91C3-5AB3-64BE01C69FB5}"/>
              </a:ext>
            </a:extLst>
          </p:cNvPr>
          <p:cNvCxnSpPr/>
          <p:nvPr/>
        </p:nvCxnSpPr>
        <p:spPr>
          <a:xfrm>
            <a:off x="4548314" y="5688609"/>
            <a:ext cx="0" cy="334893"/>
          </a:xfrm>
          <a:prstGeom prst="line">
            <a:avLst/>
          </a:prstGeom>
          <a:ln w="12700"/>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C454D6BE-3940-14F7-97D7-1EE759B04D74}"/>
              </a:ext>
            </a:extLst>
          </p:cNvPr>
          <p:cNvCxnSpPr/>
          <p:nvPr/>
        </p:nvCxnSpPr>
        <p:spPr>
          <a:xfrm>
            <a:off x="6883741" y="5687179"/>
            <a:ext cx="0" cy="334893"/>
          </a:xfrm>
          <a:prstGeom prst="line">
            <a:avLst/>
          </a:prstGeom>
          <a:ln w="12700"/>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40C52460-B56D-CF31-F547-A39450443220}"/>
              </a:ext>
            </a:extLst>
          </p:cNvPr>
          <p:cNvCxnSpPr/>
          <p:nvPr/>
        </p:nvCxnSpPr>
        <p:spPr>
          <a:xfrm>
            <a:off x="6150574" y="5688609"/>
            <a:ext cx="0" cy="334893"/>
          </a:xfrm>
          <a:prstGeom prst="line">
            <a:avLst/>
          </a:prstGeom>
          <a:ln w="12700"/>
        </p:spPr>
        <p:style>
          <a:lnRef idx="1">
            <a:schemeClr val="dk1"/>
          </a:lnRef>
          <a:fillRef idx="0">
            <a:schemeClr val="dk1"/>
          </a:fillRef>
          <a:effectRef idx="0">
            <a:schemeClr val="dk1"/>
          </a:effectRef>
          <a:fontRef idx="minor">
            <a:schemeClr val="tx1"/>
          </a:fontRef>
        </p:style>
      </p:cxnSp>
      <p:cxnSp>
        <p:nvCxnSpPr>
          <p:cNvPr id="20" name="Straight Connector 19">
            <a:extLst>
              <a:ext uri="{FF2B5EF4-FFF2-40B4-BE49-F238E27FC236}">
                <a16:creationId xmlns:a16="http://schemas.microsoft.com/office/drawing/2014/main" id="{DED49C03-0889-A14B-3DB7-F9910D468580}"/>
              </a:ext>
            </a:extLst>
          </p:cNvPr>
          <p:cNvCxnSpPr/>
          <p:nvPr/>
        </p:nvCxnSpPr>
        <p:spPr>
          <a:xfrm>
            <a:off x="5343266" y="5688609"/>
            <a:ext cx="0" cy="334893"/>
          </a:xfrm>
          <a:prstGeom prst="line">
            <a:avLst/>
          </a:prstGeom>
          <a:ln w="12700"/>
        </p:spPr>
        <p:style>
          <a:lnRef idx="1">
            <a:schemeClr val="dk1"/>
          </a:lnRef>
          <a:fillRef idx="0">
            <a:schemeClr val="dk1"/>
          </a:fillRef>
          <a:effectRef idx="0">
            <a:schemeClr val="dk1"/>
          </a:effectRef>
          <a:fontRef idx="minor">
            <a:schemeClr val="tx1"/>
          </a:fontRef>
        </p:style>
      </p:cxnSp>
      <p:sp>
        <p:nvSpPr>
          <p:cNvPr id="21" name="TextBox 20">
            <a:extLst>
              <a:ext uri="{FF2B5EF4-FFF2-40B4-BE49-F238E27FC236}">
                <a16:creationId xmlns:a16="http://schemas.microsoft.com/office/drawing/2014/main" id="{D1254243-8FF3-01CE-1793-801CB92185F4}"/>
              </a:ext>
            </a:extLst>
          </p:cNvPr>
          <p:cNvSpPr txBox="1"/>
          <p:nvPr/>
        </p:nvSpPr>
        <p:spPr>
          <a:xfrm>
            <a:off x="2828386" y="6047533"/>
            <a:ext cx="324128" cy="369332"/>
          </a:xfrm>
          <a:prstGeom prst="rect">
            <a:avLst/>
          </a:prstGeom>
          <a:noFill/>
        </p:spPr>
        <p:txBody>
          <a:bodyPr wrap="none" rtlCol="0">
            <a:spAutoFit/>
          </a:bodyPr>
          <a:lstStyle/>
          <a:p>
            <a:r>
              <a:rPr lang="en-GB" b="1" dirty="0"/>
              <a:t>A</a:t>
            </a:r>
          </a:p>
        </p:txBody>
      </p:sp>
      <p:sp>
        <p:nvSpPr>
          <p:cNvPr id="22" name="TextBox 21">
            <a:extLst>
              <a:ext uri="{FF2B5EF4-FFF2-40B4-BE49-F238E27FC236}">
                <a16:creationId xmlns:a16="http://schemas.microsoft.com/office/drawing/2014/main" id="{F7AE0CB4-DA3C-E2E7-380D-C955CDE8EC26}"/>
              </a:ext>
            </a:extLst>
          </p:cNvPr>
          <p:cNvSpPr txBox="1"/>
          <p:nvPr/>
        </p:nvSpPr>
        <p:spPr>
          <a:xfrm>
            <a:off x="3612584" y="6065269"/>
            <a:ext cx="314510" cy="369332"/>
          </a:xfrm>
          <a:prstGeom prst="rect">
            <a:avLst/>
          </a:prstGeom>
          <a:noFill/>
        </p:spPr>
        <p:txBody>
          <a:bodyPr wrap="none" rtlCol="0">
            <a:spAutoFit/>
          </a:bodyPr>
          <a:lstStyle/>
          <a:p>
            <a:r>
              <a:rPr lang="en-GB" b="1" dirty="0"/>
              <a:t>B</a:t>
            </a:r>
          </a:p>
        </p:txBody>
      </p:sp>
      <p:sp>
        <p:nvSpPr>
          <p:cNvPr id="23" name="TextBox 22">
            <a:extLst>
              <a:ext uri="{FF2B5EF4-FFF2-40B4-BE49-F238E27FC236}">
                <a16:creationId xmlns:a16="http://schemas.microsoft.com/office/drawing/2014/main" id="{B20FF5BC-C8A0-DF47-F598-6D130D10C21F}"/>
              </a:ext>
            </a:extLst>
          </p:cNvPr>
          <p:cNvSpPr txBox="1"/>
          <p:nvPr/>
        </p:nvSpPr>
        <p:spPr>
          <a:xfrm>
            <a:off x="4406301" y="6073027"/>
            <a:ext cx="306494" cy="369332"/>
          </a:xfrm>
          <a:prstGeom prst="rect">
            <a:avLst/>
          </a:prstGeom>
          <a:noFill/>
        </p:spPr>
        <p:txBody>
          <a:bodyPr wrap="none" rtlCol="0">
            <a:spAutoFit/>
          </a:bodyPr>
          <a:lstStyle/>
          <a:p>
            <a:r>
              <a:rPr lang="en-GB" b="1" dirty="0"/>
              <a:t>C</a:t>
            </a:r>
          </a:p>
        </p:txBody>
      </p:sp>
      <p:sp>
        <p:nvSpPr>
          <p:cNvPr id="24" name="TextBox 23">
            <a:extLst>
              <a:ext uri="{FF2B5EF4-FFF2-40B4-BE49-F238E27FC236}">
                <a16:creationId xmlns:a16="http://schemas.microsoft.com/office/drawing/2014/main" id="{BF2B7436-FEBC-C10F-E2D4-2F0E65AF93E2}"/>
              </a:ext>
            </a:extLst>
          </p:cNvPr>
          <p:cNvSpPr txBox="1"/>
          <p:nvPr/>
        </p:nvSpPr>
        <p:spPr>
          <a:xfrm>
            <a:off x="5190499" y="6090763"/>
            <a:ext cx="330540" cy="369332"/>
          </a:xfrm>
          <a:prstGeom prst="rect">
            <a:avLst/>
          </a:prstGeom>
          <a:noFill/>
        </p:spPr>
        <p:txBody>
          <a:bodyPr wrap="none" rtlCol="0">
            <a:spAutoFit/>
          </a:bodyPr>
          <a:lstStyle/>
          <a:p>
            <a:r>
              <a:rPr lang="en-GB" b="1" dirty="0"/>
              <a:t>D</a:t>
            </a:r>
          </a:p>
        </p:txBody>
      </p:sp>
      <p:sp>
        <p:nvSpPr>
          <p:cNvPr id="25" name="TextBox 24">
            <a:extLst>
              <a:ext uri="{FF2B5EF4-FFF2-40B4-BE49-F238E27FC236}">
                <a16:creationId xmlns:a16="http://schemas.microsoft.com/office/drawing/2014/main" id="{4AD40139-0FB4-3525-4541-6B187AFA7AC9}"/>
              </a:ext>
            </a:extLst>
          </p:cNvPr>
          <p:cNvSpPr txBox="1"/>
          <p:nvPr/>
        </p:nvSpPr>
        <p:spPr>
          <a:xfrm>
            <a:off x="5942288" y="6073027"/>
            <a:ext cx="296876" cy="369332"/>
          </a:xfrm>
          <a:prstGeom prst="rect">
            <a:avLst/>
          </a:prstGeom>
          <a:noFill/>
        </p:spPr>
        <p:txBody>
          <a:bodyPr wrap="none" rtlCol="0">
            <a:spAutoFit/>
          </a:bodyPr>
          <a:lstStyle/>
          <a:p>
            <a:r>
              <a:rPr lang="en-GB" b="1" dirty="0"/>
              <a:t>E</a:t>
            </a:r>
          </a:p>
        </p:txBody>
      </p:sp>
      <p:sp>
        <p:nvSpPr>
          <p:cNvPr id="26" name="TextBox 25">
            <a:extLst>
              <a:ext uri="{FF2B5EF4-FFF2-40B4-BE49-F238E27FC236}">
                <a16:creationId xmlns:a16="http://schemas.microsoft.com/office/drawing/2014/main" id="{ED71A199-5BB5-57D2-4E4B-9212CDDA068D}"/>
              </a:ext>
            </a:extLst>
          </p:cNvPr>
          <p:cNvSpPr txBox="1"/>
          <p:nvPr/>
        </p:nvSpPr>
        <p:spPr>
          <a:xfrm>
            <a:off x="6726486" y="6090763"/>
            <a:ext cx="290464" cy="369332"/>
          </a:xfrm>
          <a:prstGeom prst="rect">
            <a:avLst/>
          </a:prstGeom>
          <a:noFill/>
        </p:spPr>
        <p:txBody>
          <a:bodyPr wrap="none" rtlCol="0">
            <a:spAutoFit/>
          </a:bodyPr>
          <a:lstStyle/>
          <a:p>
            <a:r>
              <a:rPr lang="en-GB" b="1" dirty="0"/>
              <a:t>F</a:t>
            </a:r>
          </a:p>
        </p:txBody>
      </p:sp>
      <p:pic>
        <p:nvPicPr>
          <p:cNvPr id="27" name="Picture 26">
            <a:extLst>
              <a:ext uri="{FF2B5EF4-FFF2-40B4-BE49-F238E27FC236}">
                <a16:creationId xmlns:a16="http://schemas.microsoft.com/office/drawing/2014/main" id="{C8F7AEDB-DA38-9045-D014-94A61D46463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869106" y="0"/>
            <a:ext cx="988541" cy="988541"/>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B803A4FF-AF87-8F36-5CB8-98254EFE4F5E}"/>
              </a:ext>
            </a:extLst>
          </p:cNvPr>
          <p:cNvSpPr txBox="1"/>
          <p:nvPr/>
        </p:nvSpPr>
        <p:spPr>
          <a:xfrm>
            <a:off x="5678958" y="-69301"/>
            <a:ext cx="7232950" cy="646331"/>
          </a:xfrm>
          <a:prstGeom prst="rect">
            <a:avLst/>
          </a:prstGeom>
          <a:noFill/>
        </p:spPr>
        <p:txBody>
          <a:bodyPr wrap="square" rtlCol="0">
            <a:spAutoFit/>
          </a:bodyPr>
          <a:lstStyle/>
          <a:p>
            <a:r>
              <a:rPr lang="en-GB" sz="3600" dirty="0"/>
              <a:t>Solo work – emotions graph</a:t>
            </a:r>
          </a:p>
        </p:txBody>
      </p:sp>
      <p:sp>
        <p:nvSpPr>
          <p:cNvPr id="29" name="TextBox 28">
            <a:extLst>
              <a:ext uri="{FF2B5EF4-FFF2-40B4-BE49-F238E27FC236}">
                <a16:creationId xmlns:a16="http://schemas.microsoft.com/office/drawing/2014/main" id="{9A86EF38-E641-05A8-D9D8-BEFC2DE634BA}"/>
              </a:ext>
            </a:extLst>
          </p:cNvPr>
          <p:cNvSpPr txBox="1"/>
          <p:nvPr/>
        </p:nvSpPr>
        <p:spPr>
          <a:xfrm rot="16200000">
            <a:off x="438782" y="3244334"/>
            <a:ext cx="1082348" cy="369332"/>
          </a:xfrm>
          <a:prstGeom prst="rect">
            <a:avLst/>
          </a:prstGeom>
          <a:noFill/>
        </p:spPr>
        <p:txBody>
          <a:bodyPr wrap="none" rtlCol="0">
            <a:spAutoFit/>
          </a:bodyPr>
          <a:lstStyle/>
          <a:p>
            <a:r>
              <a:rPr lang="en-GB" b="1" u="sng" dirty="0"/>
              <a:t>Emotions</a:t>
            </a:r>
          </a:p>
        </p:txBody>
      </p:sp>
      <p:sp>
        <p:nvSpPr>
          <p:cNvPr id="30" name="TextBox 29">
            <a:extLst>
              <a:ext uri="{FF2B5EF4-FFF2-40B4-BE49-F238E27FC236}">
                <a16:creationId xmlns:a16="http://schemas.microsoft.com/office/drawing/2014/main" id="{E74CDB46-5DF5-1F3A-E348-DFB64F57466D}"/>
              </a:ext>
            </a:extLst>
          </p:cNvPr>
          <p:cNvSpPr txBox="1"/>
          <p:nvPr/>
        </p:nvSpPr>
        <p:spPr>
          <a:xfrm>
            <a:off x="4802092" y="6510892"/>
            <a:ext cx="806054" cy="369332"/>
          </a:xfrm>
          <a:prstGeom prst="rect">
            <a:avLst/>
          </a:prstGeom>
          <a:noFill/>
        </p:spPr>
        <p:txBody>
          <a:bodyPr wrap="none" rtlCol="0">
            <a:spAutoFit/>
          </a:bodyPr>
          <a:lstStyle/>
          <a:p>
            <a:r>
              <a:rPr lang="en-GB" b="1" u="sng" dirty="0"/>
              <a:t>Events</a:t>
            </a:r>
          </a:p>
        </p:txBody>
      </p:sp>
      <p:pic>
        <p:nvPicPr>
          <p:cNvPr id="31" name="Picture 30" descr="CROSS LEGGED">
            <a:extLst>
              <a:ext uri="{FF2B5EF4-FFF2-40B4-BE49-F238E27FC236}">
                <a16:creationId xmlns:a16="http://schemas.microsoft.com/office/drawing/2014/main" id="{34A8590E-D83A-24FB-AA3D-67C79170862A}"/>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5023" y="102274"/>
            <a:ext cx="794932" cy="78399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5B9BD5"/>
                </a:solidFill>
              </a14:hiddenFill>
            </a:ext>
          </a:extLst>
        </p:spPr>
      </p:pic>
    </p:spTree>
    <p:extLst>
      <p:ext uri="{BB962C8B-B14F-4D97-AF65-F5344CB8AC3E}">
        <p14:creationId xmlns:p14="http://schemas.microsoft.com/office/powerpoint/2010/main" val="2790302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Picture 2" descr="Axis of Emotion">
            <a:extLst>
              <a:ext uri="{FF2B5EF4-FFF2-40B4-BE49-F238E27FC236}">
                <a16:creationId xmlns:a16="http://schemas.microsoft.com/office/drawing/2014/main" id="{5D4C3C70-29B4-0F55-9577-E883CB9C0C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0086" y="2600142"/>
            <a:ext cx="5940975" cy="396065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3DB7EF7-AF19-B49F-CAC7-7ECCAFC576B4}"/>
              </a:ext>
            </a:extLst>
          </p:cNvPr>
          <p:cNvSpPr txBox="1"/>
          <p:nvPr/>
        </p:nvSpPr>
        <p:spPr>
          <a:xfrm>
            <a:off x="155025" y="0"/>
            <a:ext cx="11410122" cy="4832092"/>
          </a:xfrm>
          <a:prstGeom prst="rect">
            <a:avLst/>
          </a:prstGeom>
          <a:noFill/>
        </p:spPr>
        <p:txBody>
          <a:bodyPr wrap="square">
            <a:spAutoFit/>
          </a:bodyPr>
          <a:lstStyle/>
          <a:p>
            <a:r>
              <a:rPr lang="en-GB" sz="2800" dirty="0"/>
              <a:t>Plot a line graph of David’s emotions across events in his life.</a:t>
            </a:r>
          </a:p>
          <a:p>
            <a:endParaRPr lang="en-GB" sz="2800" dirty="0"/>
          </a:p>
          <a:p>
            <a:r>
              <a:rPr lang="en-GB" sz="2800" dirty="0"/>
              <a:t>You might want to include these events:</a:t>
            </a:r>
          </a:p>
          <a:p>
            <a:endParaRPr lang="en-GB" sz="2800" dirty="0"/>
          </a:p>
          <a:p>
            <a:pPr marL="514350" indent="-514350">
              <a:buFont typeface="+mj-lt"/>
              <a:buAutoNum type="alphaLcParenR"/>
            </a:pPr>
            <a:r>
              <a:rPr lang="en-GB" sz="2800" dirty="0"/>
              <a:t>Getting a fire salamander for his birthday</a:t>
            </a:r>
          </a:p>
          <a:p>
            <a:pPr marL="514350" indent="-514350">
              <a:buFont typeface="+mj-lt"/>
              <a:buAutoNum type="alphaLcParenR"/>
            </a:pPr>
            <a:r>
              <a:rPr lang="en-GB" sz="2800" dirty="0"/>
              <a:t>Studying at Cambridge University</a:t>
            </a:r>
          </a:p>
          <a:p>
            <a:pPr marL="514350" indent="-514350">
              <a:buFont typeface="+mj-lt"/>
              <a:buAutoNum type="alphaLcParenR"/>
            </a:pPr>
            <a:r>
              <a:rPr lang="en-GB" sz="2800" dirty="0"/>
              <a:t>Presenting ‘Zoo Quest’</a:t>
            </a:r>
          </a:p>
          <a:p>
            <a:pPr marL="514350" indent="-514350">
              <a:buFont typeface="+mj-lt"/>
              <a:buAutoNum type="alphaLcParenR"/>
            </a:pPr>
            <a:r>
              <a:rPr lang="en-GB" sz="2800" dirty="0"/>
              <a:t>Scuba diving in the Great Barrier Reef</a:t>
            </a:r>
          </a:p>
          <a:p>
            <a:pPr marL="514350" indent="-514350">
              <a:buFont typeface="+mj-lt"/>
              <a:buAutoNum type="alphaLcParenR"/>
            </a:pPr>
            <a:r>
              <a:rPr lang="en-GB" sz="2800" dirty="0"/>
              <a:t>Meeting Lonesome George</a:t>
            </a:r>
          </a:p>
          <a:p>
            <a:pPr marL="514350" indent="-514350">
              <a:buFont typeface="+mj-lt"/>
              <a:buAutoNum type="alphaLcParenR"/>
            </a:pPr>
            <a:r>
              <a:rPr lang="en-GB" sz="2800" dirty="0"/>
              <a:t>Noticing the changes in our planet</a:t>
            </a:r>
          </a:p>
          <a:p>
            <a:pPr marL="514350" indent="-514350">
              <a:buFont typeface="+mj-lt"/>
              <a:buAutoNum type="alphaLcParenR"/>
            </a:pPr>
            <a:endParaRPr lang="en-GB" sz="2800" dirty="0"/>
          </a:p>
        </p:txBody>
      </p:sp>
    </p:spTree>
    <p:extLst>
      <p:ext uri="{BB962C8B-B14F-4D97-AF65-F5344CB8AC3E}">
        <p14:creationId xmlns:p14="http://schemas.microsoft.com/office/powerpoint/2010/main" val="3989925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15BB7-E24F-4806-9E71-EB24449E2682}"/>
              </a:ext>
            </a:extLst>
          </p:cNvPr>
          <p:cNvSpPr>
            <a:spLocks noGrp="1"/>
          </p:cNvSpPr>
          <p:nvPr>
            <p:ph type="title"/>
          </p:nvPr>
        </p:nvSpPr>
        <p:spPr>
          <a:xfrm>
            <a:off x="263677" y="261257"/>
            <a:ext cx="8596668" cy="1320800"/>
          </a:xfrm>
        </p:spPr>
        <p:txBody>
          <a:bodyPr/>
          <a:lstStyle/>
          <a:p>
            <a:r>
              <a:rPr lang="en-GB" b="1" dirty="0">
                <a:solidFill>
                  <a:schemeClr val="tx1"/>
                </a:solidFill>
              </a:rPr>
              <a:t>How do we assess reading?</a:t>
            </a:r>
          </a:p>
        </p:txBody>
      </p:sp>
      <p:pic>
        <p:nvPicPr>
          <p:cNvPr id="3" name="Picture 2">
            <a:extLst>
              <a:ext uri="{FF2B5EF4-FFF2-40B4-BE49-F238E27FC236}">
                <a16:creationId xmlns:a16="http://schemas.microsoft.com/office/drawing/2014/main" id="{8D37F0AE-4389-4E49-82F2-C8BAF9749078}"/>
              </a:ext>
            </a:extLst>
          </p:cNvPr>
          <p:cNvPicPr>
            <a:picLocks noChangeAspect="1"/>
          </p:cNvPicPr>
          <p:nvPr/>
        </p:nvPicPr>
        <p:blipFill>
          <a:blip r:embed="rId2"/>
          <a:stretch>
            <a:fillRect/>
          </a:stretch>
        </p:blipFill>
        <p:spPr>
          <a:xfrm>
            <a:off x="263677" y="1561005"/>
            <a:ext cx="11630113" cy="1737425"/>
          </a:xfrm>
          <a:prstGeom prst="rect">
            <a:avLst/>
          </a:prstGeom>
        </p:spPr>
      </p:pic>
      <p:pic>
        <p:nvPicPr>
          <p:cNvPr id="4" name="Picture 3">
            <a:extLst>
              <a:ext uri="{FF2B5EF4-FFF2-40B4-BE49-F238E27FC236}">
                <a16:creationId xmlns:a16="http://schemas.microsoft.com/office/drawing/2014/main" id="{4EBE6089-66A2-4313-96BA-6B71022AB190}"/>
              </a:ext>
            </a:extLst>
          </p:cNvPr>
          <p:cNvPicPr>
            <a:picLocks noChangeAspect="1"/>
          </p:cNvPicPr>
          <p:nvPr/>
        </p:nvPicPr>
        <p:blipFill>
          <a:blip r:embed="rId3"/>
          <a:stretch>
            <a:fillRect/>
          </a:stretch>
        </p:blipFill>
        <p:spPr>
          <a:xfrm>
            <a:off x="263677" y="1137461"/>
            <a:ext cx="11525552" cy="416053"/>
          </a:xfrm>
          <a:prstGeom prst="rect">
            <a:avLst/>
          </a:prstGeom>
        </p:spPr>
      </p:pic>
      <p:sp>
        <p:nvSpPr>
          <p:cNvPr id="5" name="TextBox 4">
            <a:extLst>
              <a:ext uri="{FF2B5EF4-FFF2-40B4-BE49-F238E27FC236}">
                <a16:creationId xmlns:a16="http://schemas.microsoft.com/office/drawing/2014/main" id="{D8616798-41EF-49CD-9844-82EE113EB159}"/>
              </a:ext>
            </a:extLst>
          </p:cNvPr>
          <p:cNvSpPr txBox="1"/>
          <p:nvPr/>
        </p:nvSpPr>
        <p:spPr>
          <a:xfrm flipH="1">
            <a:off x="448490" y="3679371"/>
            <a:ext cx="10981510" cy="1569660"/>
          </a:xfrm>
          <a:prstGeom prst="rect">
            <a:avLst/>
          </a:prstGeom>
          <a:noFill/>
        </p:spPr>
        <p:txBody>
          <a:bodyPr wrap="square" rtlCol="0">
            <a:spAutoFit/>
          </a:bodyPr>
          <a:lstStyle/>
          <a:p>
            <a:pPr marL="342900" indent="-342900">
              <a:buFont typeface="Arial" panose="020B0604020202020204" pitchFamily="34" charset="0"/>
              <a:buChar char="•"/>
            </a:pPr>
            <a:r>
              <a:rPr lang="en-GB" sz="2400" dirty="0"/>
              <a:t>Progression of skills</a:t>
            </a:r>
          </a:p>
          <a:p>
            <a:pPr marL="342900" indent="-342900">
              <a:buFont typeface="Arial" panose="020B0604020202020204" pitchFamily="34" charset="0"/>
              <a:buChar char="•"/>
            </a:pPr>
            <a:r>
              <a:rPr lang="en-GB" sz="2400" dirty="0"/>
              <a:t>Years 3 – 5: termly reading assessments</a:t>
            </a:r>
          </a:p>
          <a:p>
            <a:pPr marL="342900" indent="-342900">
              <a:buFont typeface="Arial" panose="020B0604020202020204" pitchFamily="34" charset="0"/>
              <a:buChar char="•"/>
            </a:pPr>
            <a:r>
              <a:rPr lang="en-GB" sz="2400" dirty="0"/>
              <a:t>Gap analysis informs planning</a:t>
            </a:r>
          </a:p>
          <a:p>
            <a:pPr marL="342900" indent="-342900">
              <a:buFont typeface="Arial" panose="020B0604020202020204" pitchFamily="34" charset="0"/>
              <a:buChar char="•"/>
            </a:pPr>
            <a:r>
              <a:rPr lang="en-GB" sz="2400" dirty="0"/>
              <a:t>Teachers regularly listen to readers</a:t>
            </a:r>
          </a:p>
        </p:txBody>
      </p:sp>
    </p:spTree>
    <p:extLst>
      <p:ext uri="{BB962C8B-B14F-4D97-AF65-F5344CB8AC3E}">
        <p14:creationId xmlns:p14="http://schemas.microsoft.com/office/powerpoint/2010/main" val="3100240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982E2-43FE-489B-B8EB-3AFBAA2EA763}"/>
              </a:ext>
            </a:extLst>
          </p:cNvPr>
          <p:cNvSpPr>
            <a:spLocks noGrp="1"/>
          </p:cNvSpPr>
          <p:nvPr>
            <p:ph type="ctrTitle"/>
          </p:nvPr>
        </p:nvSpPr>
        <p:spPr>
          <a:xfrm>
            <a:off x="-521759" y="692565"/>
            <a:ext cx="10054669" cy="1646302"/>
          </a:xfrm>
        </p:spPr>
        <p:txBody>
          <a:bodyPr/>
          <a:lstStyle/>
          <a:p>
            <a:r>
              <a:rPr lang="en-GB" dirty="0">
                <a:solidFill>
                  <a:schemeClr val="tx1"/>
                </a:solidFill>
                <a:latin typeface="Calibri" panose="020F0502020204030204" pitchFamily="34" charset="0"/>
                <a:cs typeface="Calibri" panose="020F0502020204030204" pitchFamily="34" charset="0"/>
              </a:rPr>
              <a:t>Phonics at Loughton School </a:t>
            </a:r>
          </a:p>
        </p:txBody>
      </p:sp>
      <p:sp>
        <p:nvSpPr>
          <p:cNvPr id="3" name="Subtitle 2">
            <a:extLst>
              <a:ext uri="{FF2B5EF4-FFF2-40B4-BE49-F238E27FC236}">
                <a16:creationId xmlns:a16="http://schemas.microsoft.com/office/drawing/2014/main" id="{53358B8F-F630-4098-B9F5-E3A85E42FDC0}"/>
              </a:ext>
            </a:extLst>
          </p:cNvPr>
          <p:cNvSpPr>
            <a:spLocks noGrp="1"/>
          </p:cNvSpPr>
          <p:nvPr>
            <p:ph type="subTitle" idx="1"/>
          </p:nvPr>
        </p:nvSpPr>
        <p:spPr>
          <a:xfrm>
            <a:off x="754591" y="2880550"/>
            <a:ext cx="9275234" cy="1096899"/>
          </a:xfrm>
        </p:spPr>
        <p:txBody>
          <a:bodyPr>
            <a:normAutofit/>
          </a:bodyPr>
          <a:lstStyle/>
          <a:p>
            <a:r>
              <a:rPr lang="en-GB" sz="2800" dirty="0">
                <a:latin typeface="Calibri" panose="020F0502020204030204" pitchFamily="34" charset="0"/>
                <a:cs typeface="Calibri" panose="020F0502020204030204" pitchFamily="34" charset="0"/>
              </a:rPr>
              <a:t>Dee Newman  Phonics Lead</a:t>
            </a:r>
          </a:p>
        </p:txBody>
      </p:sp>
      <p:sp>
        <p:nvSpPr>
          <p:cNvPr id="4" name="AutoShape 2" descr="https://ukc-powerpoint.officeapps.live.com/pods/GetClipboardImage.ashx?Id=eaf1b6de-c82a-4e53-bdfc-44549b651c8b&amp;DC=GUK5&amp;pkey=43844c43-7a5b-4b3c-9219-71efc838bba0&amp;wdwaccluster=GUK5">
            <a:extLst>
              <a:ext uri="{FF2B5EF4-FFF2-40B4-BE49-F238E27FC236}">
                <a16:creationId xmlns:a16="http://schemas.microsoft.com/office/drawing/2014/main" id="{03E83604-59AC-4739-ADF5-5634091AE82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https://ukc-powerpoint.officeapps.live.com/pods/GetClipboardImage.ashx?Id=eaf1b6de-c82a-4e53-bdfc-44549b651c8b&amp;DC=GUK5&amp;pkey=43844c43-7a5b-4b3c-9219-71efc838bba0&amp;wdwaccluster=GUK5">
            <a:extLst>
              <a:ext uri="{FF2B5EF4-FFF2-40B4-BE49-F238E27FC236}">
                <a16:creationId xmlns:a16="http://schemas.microsoft.com/office/drawing/2014/main" id="{3FA1AB41-20EA-494D-AF05-BCB0BB51CD39}"/>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a:extLst>
              <a:ext uri="{FF2B5EF4-FFF2-40B4-BE49-F238E27FC236}">
                <a16:creationId xmlns:a16="http://schemas.microsoft.com/office/drawing/2014/main" id="{2A2E8B96-B636-4A53-A9BE-892B271BCE2D}"/>
              </a:ext>
            </a:extLst>
          </p:cNvPr>
          <p:cNvSpPr/>
          <p:nvPr/>
        </p:nvSpPr>
        <p:spPr>
          <a:xfrm>
            <a:off x="5969202" y="3244334"/>
            <a:ext cx="253596" cy="369332"/>
          </a:xfrm>
          <a:prstGeom prst="rect">
            <a:avLst/>
          </a:prstGeom>
        </p:spPr>
        <p:txBody>
          <a:bodyPr wrap="none">
            <a:spAutoFit/>
          </a:bodyPr>
          <a:lstStyle/>
          <a:p>
            <a:r>
              <a:rPr lang="en-GB" dirty="0"/>
              <a:t> </a:t>
            </a:r>
          </a:p>
        </p:txBody>
      </p:sp>
      <p:sp>
        <p:nvSpPr>
          <p:cNvPr id="8" name="AutoShape 4" descr="data:image/jpg;base64,/9j/4AAQSkZJRgABAQEAlgCWAAD/2wBDAAUDBAQEAwUEBAQFBQUGBwwIBwcHBw8LCwkMEQ8SEhEPERETFhwXExQaFRERGCEYGh0dHx8fExciJCIeJBweHx7/2wBDAQUFBQcGBw4ICA4eFBEUHh4eHh4eHh4eHh4eHh4eHh4eHh4eHh4eHh4eHh4eHh4eHh4eHh4eHh4eHh4eHh4eHh7/wAARCAEBAP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kZlUfMwH1NAC0Vl3fiLQ7UlbjVbSNh1UyjP5Vk3PxB8LQE7tQLf7iFq5qmMw9P4ppfNHTTwWIqfBTb+TOqorjT8TPCf/P1P/34alX4leE2OPtkw+sDVl/aeD/5+x+9G39l43/n1L7mdjRXO2njbwzc/d1WFP8Arodv862LLUtPvRmzvIJx/wBM3Brop4mjU+CSfzOephq1L44NfItUUUVsYBRRRQAUUUUAFFFFABRRRQAUUUUAFFFFABRRRQAUUUUAFFFcl4v8d6ToO63Rvtd5j/VRnhT/ALR7VjXxFLDw56srI3w+Gq4ifJSjdnWO6opZ2CqOpJwBXJ+IviB4f0ndGk/2y4GR5cPIB9zXkvifxdrWvyMLq4MNv2giOFA9/Ws/TNG1HUF329uRD3mkOyMf8CPFfLYriOpUlyYWHzf+R9ZheGadOPtMXP5L/M63Wfihrd3uSwhhsoyMf3mH0NcjqOtarqEm691K5mY+shH8qumz8P2Jxe6hNfTDrHarhAfQk/0o/t6O2G3S9IsrUf3pF85j/wB9dK8KviK9Z/7RV+W/4LQ97D4ehRX+z0fnt+L1/Ay4bG9um/d2lxKfXYT+pq/D4Z16QZTTJMepZR/M1Hca/rM42tqM6J/cjbav5CqEs00xzLNJIf8AaYmuT9wu7+5f5nZ/tD7L73/ka/8Awi2sd4Yh9ZV/xoPhXXD/AKu0WU+iyr/jWJj6/nRj6/nRzUP5X9//AAA5K/8AOv8AwH/7Y0p9A1iEHzdNmGPQBv5VSIuLU8/aLc++5Kkgv76AgwXtxER02yEVoReJdXXiaaK7Hf7TEJP50/3D2bX3P/IG663Sf3r/ADJtI8Y+ItMK/Z9SkkjXpHKdy12eh/Fg5WPWNP4/ilhP/stcT/aGh3n/ACENJe2c9ZrN+T/wE8Cg6FFeKX0XUYbvHWGQ+XKPz4P4V6GHxmMo/wACpzLt/wAB/oedicFgq/8AHpcr7/8ABWn3nu+ieIdH1mIPp99FKeMpnDA+mK1K+YJI7zTrsB1ntLhDkZBRhXc+FPiZqFjst9YjN7AOPMHEi/4172D4khJ8mJjyvv0/4B89jeGJxXPhpcy7df8AJns1FUND1jTtasxdadcpMh6gdV+o7Vfr6aE4zipRd0z5acJQk4yVmgoooqiQooooAKKKKACiiigAooooAKiuriC1t3uLmVYokGWZjgAUzUr6106ylvLyZYoIxlmY14T478YXniS7aONmg05D+7izjd/tNXl5nmlPAw11k9l/XQ9XK8qq4+emkVu/66m346+I1zfPJY6GzQWv3Wn/AI5PXHoK4fTbC81S6MdrG0r/AHndj8qjuWY1b0rSVktv7R1KU2mnKfvY+eU/3UHf60mqay9xB9hsYRY6eDxCh5f3c9zXw2Jr1MTL22Jl6L/LsvP8z73DYenho+xwsfV/5935fkWM6Jo5woXV71e54gQ/+zfWqs15qmu3iW8twWLnCx52xqPoOMVmVo+GpoINdtJLnHlB8Nk4GPf2rnjVc5KG0W+n69/mdMqSpxdT4pJbv9O3yN8WumaFotxBeQJqZmuFWZkXa1uoHJU+/UHvisPVtI+zQLfWM32zT3OFlUcof7rjsa1pEeB5VhJliTI2Py8an+Bx/EvoR0rNtLx9Lma7scTWUvyT278rj+639DXXXUGlFqyX3r/Nd/6RyUHNXlF3b77P/J9vx7mPRWtrenQRwpqmmln0+Y4APLQv3Rv6Vk151Sm6cuVno06iqR5kFFFFQaBRRRQAUAlWDKSGHQg4IoooA2LTX5/JFrqkK6laf3Zfvr7q3XP1qSTR7a/ia40C4afaNz2kvEyD2/vCsOnQySQyrLDI0cinKspwQa6FX5laorr8fv8A8zndDlfNSdn+D+X+Rb0jVNQ0a+FzYXElvMp+Ydj7EV7P4D8dWevqtpebbbUAPuZ+WT3X/CvK47yy14CDVTHa3/SK9UYVz6SD+tZN9aXml33kzq8E6HcjKevoynvXoYLH1sA+em+aD3X9bP8ArU83HZfRzBclRctRbP8Ardfl5H05RXm/w08efbimk61KBc9IZm4EnsfevSK+8weMpYumqlN/8A/P8bgquDqunUX/AAQooorqOQKKKKACiiigAqO6nhtbeS4nkEcUalmY9ABUleP/ABg8VNeXbaDYTf6PEf8ASGU/fb+79BXDmGOhgqLqS36Luzvy3ATx1dU47dX2Rg/ELxZceJNQMcTMmnQn91Hn7x/vGqGk6fbw2g1fVwRaA/uIOjXDDsP9n1NR6Dp8MyyajqBKadbffI6yt2Rfc1W1jUZtTvDcSgIgG2KJfuxoOigV+e1K0pyeIrayey/X0XRdT9HpUY04rD0NIrd/p6vq+gatqVzqdz51wwCqMRxrwka+gFU6KK4pSc3zSep2xioJRitAqawMa30Blxs8wbsjPFQ0ZwQw6g5FEXZpjaurHYa5KZLiSOWNTNAxWO6tDh1X0kT0rljI0E0nlyLIsgIbjAYfTtXR6s1rdpbagZIFluIwxIPluZB94ZH3se9YOpxSrIGkDE92KjJ+uK78Zdyckefg7KKiy74RuJRqi6eIhPbXv7uaA9GGOo9CPWoPEOl/2Xe7YZhcWcuWt516Ov8AiO9WPCR8qXUb0cPa2Mjxn0fgD+ZpfD80V7aPoN64VJm3Wsjf8spfT6HpUxjGdGMJbu9v8vnr8/mVOUoVpVI7K1/8/krfL5GJToo5JpViiQu7HCqOpNOuYZbW4kt7hCksbFXU9jW5oNlc2MP9rtaNK/KwxGQIcEEFuea5qVFzny/f5HTVrKEOb7vMda+G08mKW9uvLJY+YE+ZQB/CW7NVi0sfDk0Ulu0d3DclyrtIw/cD+Fsd1PesXz47WbCQ3FvIP4hPux+HQ1BcX7tcibeu9RjeRgsPcV1e1o0/sr8zl9jWqbzfy0/zG39pNY3ktpcLtkjbB9D7j2qCtrxA32vSNI1JsGWSJoZW9dhwv6Vi1y1oKE7Lbdej1OujNzgnLfZ+q0CiiisjUK2tL1G3urUaRrLE23/LC46vbt/VfasWitKdR03df8OZ1KSqKz/4Yt6pYXWl3vkT8MMNHIh+Vx2ZTXrXwq8Y/wBqQDR9Sl/02IfunY/61f8AEV5to1zDqFmND1KQKM5s7hv+WT/3Sf7p/Ssx1vNL1Iqd0F3bv17givRweLlgaqrUtYvdfp69n/wTzMbg44+k6FXSa2f6+ndf8A+naK5zwB4kj8R6IkxIF1FhJ0/2vX8a6Ov0ShWhXpqpB3TPzavRnQqOnNWaCiiitTIKKKCcAk9KAOW+JfiL+wPD7mFgLy4/dwj09W/CvDNOs7jVNRS2jbdLKxLOx6DqWP0rZ+IuutrviSeVWzbQExwjtgdT9ahjzo/hsyfdvdTG1fWOEdT+J/Svz3M8Wsbim7+5D+vxZ+jZVg3gcIkl+8n/AF+C1IPEV7DK8WnWBIsLP5Y/+mjfxOfr/KsmiivGqVHUk5M9unTVOKigoooqDQKKKKANnRdQ/wBAl0yVoFy2+B5YwwDd156A+tS3Gm3i2gkNhbiGQ43RXW7cfYZrFtvLNzCJv9V5i78/3c8/pWx4iijTUnjmv1RE/wBTFEuQqH7vH0rtpz5qXvdNOn6nDUhy1bR0vr1/QPD8bLa65CwwwsWbHsCKwx27GtzwnsXXBbuz+Tdxtbu7rjqMj9QKxZY3hleGRSroxVgexFZVV+6g/Vfr+prSdqs13s/0/Q67TorXXYE1i52Nc6emLqJmC+eB9xs/ofpWDrkz3Fw9xNbRK7n70cxfHoKTw7fpp+qJJOgktZQYriM9GRutbd5p1n4cuH1C5iSRmOdPt85WQdpT/sjtXVf29K+38z/J/wBdfU5LfV61t7/CvzX9dPQz4dLstOto7vXHffIN0VlH99h2LH+EfrSf8JFLFiPTtL062TOFRoRKc/Vqybu4nu7qS5uZDJNIcsxrT8IWtvcauLi9YpZWamedsZ4HQfXOKxp1HKap0dF36+rf9I3qU1GDqVvefbp6Jf0y145u5JZ7GykWJZLa3BkEUYRd78kYHGRXO1v6ppF1fzXOp2N3BqSuxkkER/eLn1XtWBUYvndVykt9vQvB8ipKMXtv6hRRRXMdQUUUUAFb8v8AxPtF84c6lYJiQd5oR0P1FYFWdKvZNO1GG9i6xt8w/vL3H4itqNRRfLL4Xv8A5/IxrU3Jc0fiW3+XzNPwPr8vh/XobxWP2dyEnXsVPf8ACvoeCWOeFJomDI6hlI7g183+JbGO1vhNa82d2vnW5Hoeq/geK9R+C+vNe6S+j3D5mtP9WSeSh7fhX03D2MdGs8JUe+3r/wAHc+W4jwca9GOMprVb+n/Aeh6FRRRX2R8SFcx8TdZGj+FbhkbE848qId8nqR9BXT1478cdT+0aza6Yj5S3Te49HP8A9avLzjFfVsJOS3ei+Z6uS4VYnGQi9lq/kcPodi2parb2meHbMjHso5JNP8QXw1DVpp4+IVxHCv8AdjXhRVzR/wDQvDupaj0kmxawn2b7xH0wKxK/PZ+5SUe+v6L9T9Hh79WUui0X5v8ARBRRRXOdIUUUUAFFFFAAeRiumspl1DShLiL7TaqFmAg3yyL/AAsv06VzNWNPvJrG7S6t2Ideoz94dwa2oVfZy12ZhiKXtI6bos3rXG+No1uS6MGVpT84I/2R0q7rcK6tZnXbRf3owt/EOqP/AH/of51ckaPVLF20aA+ezfvIt3MQ7tk8n+VZFlczabqHm6c4k8pSszN9yQdwfauqUVHSTvGX9XXp1OWEnLWKtKPT9H69P8jM6it7La14bwSXvtLXj1eD/wCxoudMttUha90NSkoGZ7An50909R/Kn+DbC+XVYLzDQRBivzDmXIwVA7j1qKNGaqclrxl2/P5f8AutWhKnz3tKOuu/p8/+Cc8vzMFX5mPQDqa6O8srzTfC8NotnceffkTzkRn5Yx9wfzzWvDqMMOs6n/ZdvbQ2lnAdkaIGBlPG7J5wDVUwpZ3cyXWqarcXtqvm3LQsfLizz0PUcit4YaNNPW97q/8Al3vZ/K5zzxUqjXu2tZ26v17Wuu+tjk7ea4s7lZoJHgmjOQRwQa2tRWLWtLfV4I1jvbcgXsaDAcHpIB/Or/i1LbUPDtlrVvPJNKkjQTyPB5fmZ5B98dKy/Bj/APE/itW/1d4rW8g9mH/1qy9n7Op7Fu8ZWt89mbe19pS9ulaUb3+W6/yMainSLsldP7rEfkabXAegFFFFABRRRQBuad/xMvDV1p55nsj9pg9SnR1+gHNJ4F1g6L4mtL3cREW8uXHdT/kVT8PXgsdZtrh/9Vu2yj1Q8MPypmu2bWGr3Vp08uQ7T7HkfzrsjVlFQrR3i7fqv8vkcUqUZOdGW0lf9H/n8z6ZVgyhlOQRkGlrnvh1qQ1TwjYz/wASJ5T5POV4zXQ1+m0Kqq041I7NXPyyvSdGrKnLdOwV83+Mrxr/AMU6jdMckzMoPsvAr6F1qb7PpF5NnGyByD74NfM8SyXVyi9ZJnH5k18vxTVdqdJdbs+r4TpK9Sq+ll+pseIP9G0jSNOXgeR9qcf7T+v5ViVr+MpFk8R3KJ/q4dsaewAH/wBesivlcS/3rXbT7tD63Cr91F99fv1CiiisDoCiiigAooooAKKVdpdQzbVyMnHQetdcvhaAW63FrBdakjAbXjkXy2z69xW9HDzrX5ehz18TTo25+pytlPcW90klnJIk4PymP73/ANeu50e0tNStXTVo7bS7lIzKuzpIf7zoOlVbSyuIZo4JfsWhCVggRQZZ2Pt3X61fsPDtnY3E2vf24y2cUjwzPdRkmZT8rYx1Nepg8NOD2uuqdkl52ev5HlYzE06i3s+jV235XWn5mbD/AGDpsouodSsfOBz5is0zfUKQADTzd6trUskPh+yvJ5Zhtkvphh2X0Xso+lN0FfB2n6tLcSatHcWxBESS2jlo/Q+hrsLbXfDl5fSXOnXVxO1vEcWcCGISL6BTxn6c10YekqkbSnGOu0Wr/m/wVzmxNV05c0acpabyTt6bL8XY4KLTdS8MahjVbGVrO5iMcjRjcNp7g+orbsp72G9tpn0231iymxD9tijy7J23+446+lO1H4iwMrw2ujOYy2TFcyZAb6D+Vc3qfi7Wr2F7eOWOytnOTDbIEH4kcmsJVcLh9KdRtdNP89LfK50RpYvE61aaT66/otb/ADsb3xW1K0UWnh/T5IpI7f8AeXEkYADSEe3t1rm/BiZ8R205/wBXbZnk9lUc1kRq0kgSNWd2OAoGSTW9dqug6TJYFlOp3gH2jac+TH/c+p71ySrvEV3iJKyX6bL+vU7I4eOHw6w0Xdv9d3/XoYUreZNI/wDecn9abRRXnHpBRRRQAUUUUAIelbnif/SLTS9S/imtxHIfV16n8sViVtf8fHgn3srz/wBGf/qrejrGcfK/3f8AAuc9bSUJedvv/wCDY734D3oNtqGnsxLB1kUegxg/rXp9eH/Bi7Nv4w8kdLmEofw5r3CvvOH6vtMFFdro/P8AiOj7PHSf8yTMD4hzG38F6nMDjEP8yBXhHhiPzfEWmxHo1ygP517f8U/+RC1T/rmP/QhXivhD/kZrH2lFeNxBrjqUfJfme1w4rYCrLzf5FPVpPN1W7k9Zm/Q4qtUl1/x9z/8AXV//AEI1HXy83eTZ9ZBWikFFFFSUFFFFABRRWrqFnp9vpNrIs0v2uaISgEfKwLEEe2MVcKbkm10InUUWk+plVNbXd3ag/ZrmWIHqFcgH8KILdpzFHA6yTSMV8odR+PShbW4ZLh1TK22PNOfu5OB+tEVNaxCTg9JHodlrPhSytIdQtJ3huJLcRzxk+ZIW7kqep565Fcf4m1+41hordcw2Fsu2CAen94+pNU9Vs1tbyK2hDvIY1LDGSWPYVTmSSFmSSNkdeqsMEV24rG1px9m0kutjhwuBowl7VNt9LiU6GWSGZJYZGjkU5VlOCDWlq9tGl9Dpdnb5mXaDICSZWYA9O3WpbW3XTda/snULaGfzZFjcg/dzxwfqa5lRkpWv1tfzOp14uF7bq9vIe2tWV8B/bemCeX/n4t28uQ+7etN2+Fx83mai3+xtx+tZ11Zyx6pcWEKPO8UrRgIuS2DjOKrN8pKtwQcEHtVSrzXxxTfmv6uRGhBr3JNLyf6dPkbZ1y3s0KaHp62bEYNxK3mTY9j2/KsV2Z3LuxZmOSSckmkALEKqliegA5NbepaVb2mkmY+YtyiRh1PTeSc/pil+8rpvovkhpU6DS6v5sxKKeYZlhWZopBExwrlTtJ9jTK52mjoTuFFFFAwooooAK2tH/eeGdZg9DHN/3zn/ABrFra8O/wDIN1sf9OZ/mK3w38T5P8mc+J/h/Nfmiz8M5hB4402RuhZl/MYr6Dr5w8EnHivTf+uwr6Pr7DheX+zzXn+h8XxXH/aIPy/U5v4nIZPAmqKvXyhj/voV4j4SYL4n03PAa4VSfrXv/iu3+1eG9QhxnMDH8hmvnPSZhBqNpcE4Ecqtn8a4+I1yYulU/rRndw0+fB1afn+a/wCAJfKUvrlT1Ez/APoRqGtHxRCbfxFfQkYIlz+YB/rUWl6Xe6n9p+xxeZ9miM0vPRB3r5mVOXtXBK7uz6iFWPslOTsrIp0UgORmtXQdB1PXPO/s+FZBDjzCzBQM/Wop05VJcsFdl1KkKceabsjLorpv+EF8Rf8APG3/AO/6/wCNQw+DtcluJbdIYC8WN/75e/410PA4lf8ALt/cc6x2Gf8Ay8X3nP8A0GTXSaxompPa6UvkbPLswrF2AAO4nH5Gpk8C+J4iky28SEHKP5y9R6HNMm8JeJrq9kWYrLPgMxa5XnP41vTwlaEWpUpa/wDDmFTGUJyThVjp8/LuWdLX+y59HS5s4t2JsO46Oehz356VVsry7GmaxGbOJb1vK8w7Pmcb+mOmKmbwT4sMKh0UxAjbmdcZHpzVQeGfER1r7Cqhrx4jIdsoOU6HJzW7jiIWXs5Jbbd1bt9xhGWGnd+0i3vv2d++3c1IkSPV9R1JbWW5lJjS3WIjI3Dlhn6VzPiIs2pys8ivIfvBTkIf7ue+K3f+EP8AFflrHuTYo2gfaV4Hp1rNl8LaxHq9vpRhRru5VnjVZA2QOvNZ4mnXlBR9m1r26v8AqxphqlCM+b2qenfov6uT3DNBdXWtKpK+Sgt2/wBogLuH0INElu91rOnXqZMbxJM8nYMnLD9KuSeD/FjWaWTCJoI2LLH564B/OsXVbTXNFRtOv0uLWKTkxk/I/wCNKrGpTV6kGlvt1/rQdKVKo+WnUTltv0/rU6XT/ItdSSeWT7OLm48+eY/ecscrEvtyCTTZHstLuNMgniiNxc73nZgDtRs4H48Vl2PhXxFqtpFdsqxwlcQtcShNw/2Qaz9c0TVtHdF1O1kjDcRuTuVh7GtJVa0KfP7Npd38vz/UyhSozqcntU31S+f5fojStNPl02yd5AIJXJ86dsfuYx/Cv+03atHWIV1HUXhZmEUt3EWbvsKDB/SuPkuLiSBIJJ5HiT7qFsgVf8P2Or6teNZaWZGkMZ3ANgbR2NYU66lalCLadtDerh3G9Wc0mr6/d/kaXiiczWA/cvZW4fEMLsCz44BAHRR6+9czUl0J1uHjuS/moxVgx5BHaraaNqL6K2sJbs1kr7WkHY/SuerKdebaWx00oww8FFvf9ShRSE8Z7Vpy6HqUdxYQPBiS/QPbjP3gelYxpyn8KubSqRh8TsZtFdO3gPxIpKm2h3D+Hzlz/OsTVtL1HSZ/J1Gzltn7bhwfoehrWpha9JXnBpehlSxdCq+WnNN+TKdbWg/JoutSnp5Aj/En/wCtWLW1Z/uvBmoueDNdQqvuBnP9KMN8bfZP8mGJ+BLu1+aHfD+Fp/GOmxr183P5V9FV4L8JITJ45s3AyI1dj+RFe9V9lwxG2GlLu/0R8TxVO+KjHtH9WMuI1mgkhb7rqVP0Ir5l1e3+yard2uMCKZlH0B4r6drwf4uaabDxjNKFAju0EqAfkf1qOKKPNRhUXR/mXwpX5a86T6q/3GZ4v/e3Nlf9ftdokjH/AGuhH6VqfDPp4h/7Bb/zrLb/AE3wardZNOuMH1KP0/AY/Wtb4Xo8ja+kalmOlsAAMknNfPYbXGQl/Mr/AIO/43PpMT7uCnF/ZdvxVvwscYn3F+ldt4At7m78LeJrazRpLiSJAir1JzXLJpOq7B/xLbvp/wA8jXV+Cob6Dwv4ojjinjuhCm1VUhwc9u9Z5dTlGsuZO1pf+ks1zKpGVB8rV7x/9KRk/wDCK+LP+gdefnWLcC6triSCZ5Y5UO11LHINaX/FUemq/wDj9Zl3HcxzsLtJUmPLCQEMffmsK6gknBSXr/wx0UHNtqbi/T/h2dZr0so+GegMJXDG4lydxyea5HzpuvnSZ/3jXWa//wAkx8P/APXxL/OuQrTHt88f8Mf/AElGWXpezl/il/6UzsdZll/4Vhozea+43UmTu5pPhZ50+t3qKzySNZSKvOTnFJrX/JLtG/6+5KPhX5n9s33l7t/2KTbt65xXbB/7bR9I/kcM1/sNb1l/6UUW8K+LNx/4l151PetD4eWt7ZfEixtb+OSOdEkyjnkAocVjt/wlG5uNV6n+/Wx8OY75fiHp738c4ldZCDMDlgEPrWWGjT+sUuSMl7y39fQ1xUqn1arzyi/de2+3qc7ex6j/AGhc7Vu/9c+MZ/vGur1Bri3+HNmuvhzP9uD2yS8yeWOvXnFVoPHmvWeuM9xOtxbRzsHiaMcrn6Uzx5ptxc6lbavbXcl3p+okeRLI2REx/gPpiqgqcKdSdFuT2aelr9d3f9GTN1J1KcKyUVumtbtdNlb9UafjbRdT8RXUes6HKt/p5hQRwxyfNBgfd21xupy6xFEmm6k12iRMWWGfPyn8au3+jeJPDtyD5V1H/cmtiWR/cEV0Guy3118N47jxEp+3C6AtJJBiV07574orQ9u6kmpQna77f8Dy3CjP6uqcU4zhey7r9H57HB12VhcS+FfBcd9C3l6lqsoMZ7rCp5/Oue8NaXJrOuWunRjiV/nPog+8fyrq/E3iLwrd6j5M+i3Fytov2eJ1n2gqvHAxWOCgoQlWclF7Ju+/XbsvzNsdNzqRoqLkt5JW26b23f5GZ8QraGae08Q2agW2pxB2A/glH3ga2/DWsjRfh/bTSwrPazXrRXMTD7yFefxpNPudG8S+G7zw3plhLZzQqbq2Ekm/LDqB+FZNyGHwqtwykEagwIPY4rtu6VWWIpO94t3W19L/ANdmcNlVpQw1VNcskrPe1nbby/FGf400NNKmS6sX8/S7xTJayj0P8J9xXUaj/wAh/wAD/wDXpH/MVg+ENVtZLSXw1rTZ027P7qQ/8u8vZh6Cun8SWjWHjDwfZM4kMMCpuXo2GHIow8IOEq1PZuOnZ8y09Ow8RUnGcaNXVpS17rlevr3/AOCcX4xmnXxXqW2aRcXDYwx45rd8F30viCzu/DOrSG5RoWktJJDl4nA6A+lZXi7StTl8Vai0Wn3Lq07bSIzg81seHbCTwjY3Wva0ogunhaGztWPzszD7xHYVjQjVji5SknyXfNfa39beZtiJUpYOEYtc9ly23vp/T8jhnVo3ZG+8pIP1rZ1b/R/C+k2nRpWkuG9w2Nv8jWVbRS3l5HCvzSzyBR7kmtHxdPHJrTwwnMFqi28X+6o/xzXnU/dpTl30/X9D0qnvVYR7a/p+p2fwIsy+qX9+VyqRCIH0JOf5V67XE/BrTfsPhT7S6lZLuQyEH0HA/Su2r9ByWj7HBQT66/efnOeV/bY6bWy0+4K89+N+lNdaHBqUSgvavhyByVP/ANevQqr6nZxX+nz2UwzHNGUb8RXVjsMsTh5Un1X49DkwGKeFxEKq6P8ADqfPHhOaIag9hcti3vozA5P8JPQ/n/Oq9peanoOoTra3ElrcKTFIV68HpUWq2U+larPZSgpLbykD8Dwf5VpeIlW/s7bXoRzLiG6A/hlA6/8AAhzX5uudQa2lD8uv3P8ANn6c+RzT3jNfK/T71+SF/wCEw8Tf9Bi4/Oq8PiPXIbua7j1GZZ5seY4PLY6VlUVm8VXe8397NFhKCvaC+5G7/wAJh4m/6DFx+dZepX15qV0bm+neeYgLubqR6VWq5ok1vb6xZz3ab4I5laQeozQ61Wq1Gc3bzYKhSopypwV/JI3YPDHizUNJtoWiVLVSWt4ppgh57gGsLVtK1HSbjyNRtJLd+24cH6HvXYeN/D/iDUtYm1fTZH1Syn+aFreTJRewx2xXPWMep61runaJqU9wcSiJVmzmME89a7cVhoxl7PllfZN7Pp2+6zZw4TEylH2jlHltdpLVde/33SH6TpPiPXdOS2tYpHsIGLK0jbI1Pfk8VPJonirwyP7SgjaNMEGe3cOAPfHSn+PtZmm1aXSbN2ttNsW8mGGM7QcdSfXNUfCfiC80XVInEzyWkjBLiFyWV0PXg0n9XhV9m3K605r7ei7fMa+s1KXtFGNnry239Xfd+hf0zXvGeped9i1KeXyIzLJ84GFHesmfxBrM9/Dfy6hK9zApWKQnlQeoruLPS4dJ8UeI7e3AW3k05polH8KsAcV5mKMYq9GMVKbvd317MMG6FaUnCCSsrad11Lp06/k0p9ZMW608/wAppdw/1h7Y/GrmrW+vaNYR6ZqAkhtLgCZIy25D7j0Na0H/ACSOX/sLr/Sup8S3djqWoR+FNVKxRy2cMllcH/llKV6E+hrWngYOndSak1G3a7vo/J2MqmOmqlnFOKcr90o21XmrnCeHtc8SwzxafpOoT75WCRxFsjPYDPSpX0zxT4j1e5t5d95eWhIlWSUAR/TPFHh+wutL8fWFheRmOaK7QMPXnqPauj08suqeOCrFSInwQcHrSw9GVWCjWlKybVr9lceIrRpTcqMY3aTvbvJL7jGtvCfjLTPMuLW02MUKsYZlZtp6jA5rl54pYJminjeOVT8yuMMD7ipLe+vreVZYb24jkU5DCQ8V2GrTR+IfBsHiK7iQ39hcrBcuBgzIehPvXOqdKvBqndOKvZu6t1tojodSth5p1bNSdrpWd+l9XdGZ4e8N+J2EWq6fGLX/AJ5SySiMt9M9aqa/aeIdMh+w6tHNFC0hkAPKMx6kHpXUeONH1bXryPWNCkOoae8KLFFBJ80WB029q43U7jV1hTTNSkugkDFkhmz8p/GtcVRjh4uCUvJ30f4dfVmWErTxElUbj5q3vL8d16IoVcl1TUJZraaS7leS1ULAxOSgHYVTorzIzlHZnqSjGW6Nw+L/ABMRj+2Lj86yLu6ubyYzXdxLPIerSNk1FQAzMFVSzE4AHc1pOvVqK05N/MinQpU3eEUvRG34VVbdrrWpR8ljHmP3lbhfyPNZlhbTalqcNrGpea5lAwO5J5/rWp4g26dp9toUZBdD592R3kYcD8B+tdP8E9F+1avNrEyZithtjyOC57j6f1ruoYZ169PCr5/r9y0OCvilh6FTFP5fp971PW9MtUsdOt7OP7kMaoPwFWKKK/SoxUUkj8vlJybbCiiimI8v+Nnh/dHH4gtk5TEdxgduzV5/4bvII5ZtPvmxZXq+W5/55t/C/wCB/Svoq9toby0ltbhA8UqlXU9wa+evGvh+bw7rklk4Jgf5oHP8Sf4ivi8+wUsPWWKprR7+v/BPuOHsdHE0HhKj1W3p/mjM1Kzm0++ls7gfPGcZ7MOxH1FV66C2x4g0xLNm/wCJrZofIJ/5bxj+D/eHaufIIJVgQQcEHsa+brU1FqUfhe3+XyPp6NRyTjL4lv8A5+j/AOAFWNOtJb++hs4WRZJm2qXbC59zVeiso2ur7Gsr2dtzblsvFHh68aFI9QtJAeDDuIb6EcV1Wt6ldWmkeHNc1mFV1iK43DK7XkiH94Vyth4s8R2MAgt9VmEY6B8Pj86zNQvrzULk3N9cyXEp6s5zXpRxdOjCSpOWvR2stb3838keZLB1a04uso6dVe70tbyXzZ03jrQZ5L+TXtJja90y+Pmq8Q3bGPVSB0qj4V8M32pX6TXMD2unwMHuZ5lKqqjqOeprP0fW9W0didNvpbcHqoOVP4HipNX8Ra3qyCPUNRmlQfwD5V/IcVEq2FlP2sou+9tLX9d7fL5lRo4uEPYxkrbc2t7em1/O/wAjsNJ1601bx/qKtIsdre2zWdu7cdBhc/XFcZf6Hq9jfPZz6fc+arY+WMkN7g96zhwQRwR0x2rdtvGPia3t1t4tXm8tRgbgGI/E80SxVPERtXve7d159LOwRwtTDyvh7WslZ36bO6v8zV16FtD8BWOiXWFvbu7+1SRZ+aJeMZ+tQ/FPI8SWxBIIsIMEduK5meW6vrl55nluJsbmZiWOB3+lOv7661CZZ7yZppAgQMeyjoKK2LjOnKEVZe6l6Rv/AJjo4OUKkZt3fvN+srbeWh6D4OubfxXdab9rkSPWtMkVlkP/AC8RA9D7io9MV5dV8brGjO7RPhVGSefSvP7S5ns7qO5tZWimjOUdTyDVyx1zVrG9mvLS+kiuJzmVx1at6eZQ5Y+0Wqbu110t9/5nPUyyfNP2b0aVk+nvX+78htpoms3UywwaVeM7dAYWA/M10+tQponhe38JpPFJqd7cLNd7W+WL0UmsW58XeJriFoZdYuSjdQDj9RWI7M7FnYsxOSWOSa5lWoUYtUk23pd2WnW1r79zqdCvWlF1mklrZXevS7dtuxuXek+JfDt3tWO8gY8rLb5KsPUEVva/Ne3nw4juvESY1BbkLZvIu2V4++e5rnNM8UeINNh8mz1SZY+yt84H0zVLVdT1DVLjz9Qu5LiQdC54H0HarWJo04SjT5veVrPZf526aIzeGrVKkZVOX3Xe6vd+XlfrqypRRRXnHphW34dhjs4JNevFBhtztt0P/LWbt+A6/hVLRdNk1K78oMIoYxvnmb7saDqTUniDUY7yaOC0Ux2FquyBD3Hdj7muikvZr2svl6/5L8zmqv2kvZR+fp29X+RViS61PUljXMt1dS/mxNfRXhTR4dD0K20+EDKLl2x95j1NcJ8G/C/lp/wkF9GN7grbKw6Du1en19lw9l7pU3iKnxS29P8AgnxXEeYqtUWHp/DHf1/4AUUUV9IfMBRRRQAVg+N/Ddt4k0lraTCXCZaCT+63+Fb1FZ1qUK0HTmrpmtGtOjNVKbs0fMd5bXukam9vMr293bv24II6EVr3UMfiK3e/s1VNUjXN1bjjzgP+Wie/qK9W+Ing2DxFa/abcLFqMS/I/Zx/dNeIut9pOpFWEltd27/QqRX57jsDPL6jhNXpvb+u6/E/RsBj4ZjTU4O1SO6/ro/wK1FdC0dp4jBktxHaavjLw9I7j3X0b2rAljkhlaKaNo5EOGVhgg15lSk4arVPr/XU9SlVU9GrNbr+unmNooorI2Citjwr4eu/EV1Nb2k0URhj8xmk6Yq5rfg3VNLtI7zzra7tXcIZoH3BSema6I4SvKn7WMXy9zmljKEKnspSSl2MPTRanUIBeqTbFx5uG2nb35rY8dDw6NRiPh07oDH87biRke1aVx8Pb+3U/aNX0yJtm/Y8mGxjPSsTWvD91pelWmpyTRTW91kI0fYjsa6J4fEUaMoTp+d+qOaGJw9etGcKnlbo7/8ADHefCK30CTS57u6to4rkE27ySyDbIG7AHpXC+NYdPtvEd3Z6ZbNbwwOY/mfduPqPat3Tfh3q97CqtqVtb/uVuBE244DdDx34qho3g3VNXshqEl5bWscjlImuXwZSDjiu2vTxFXD06HsbNddNe/p0OKhUw1LE1MR7e6eltdO3r19B10PCn/CDxNDu/tnduZPMOQenp0xziuWrp9L8E6nfT30P2qztzZPslZ3yufqKc/gm8/tS006HUrC4lugxUxPuC7fWuOrhcTVUZezt000v0++52UcVhqLlH2t3q9dbaX+6xy1FdRq/gbWNPspbyOW2voof9d9nfJj+orlx0rjrYerQfLUjZnbQxFKvHmpyugooorI2CrWl2FzqV4ttbKC3VmPCovdiewqXR9LuNSkYoyw28fM1xJwkY/qfarWpanbQ2baXoytHak/vp2/1lwff0X2renSSXPU2/F+n+Zz1Krb5Ke/4L1/yDWL61t7P+xtKYtbK2bifobhx/wCyjsK1Pht4Tk8RaiLi5Rhp0DAyH/nof7oqr4F8J3fia/AG6KxjP76bH/jo96950rT7XS7CKxsohFBEMKo/mfeveyjLJY2oq9ZWgtl38vT8z5/OM1jgaboUXeb3fbz9fyLEMccMSRRIERAFVQOABTqKK+5Wh8E3cKKKKACiiigAooooAK5fxx4NsPEluZABBfqP3cwHX2b1FdRRWNehTrwdOorpm2HxFTD1FUpuzR8z61peoaJqDWt9C8MyHKsOh91NX4tWtNTiW119GLgbY76Nf3iem4fxCveNe0XTtbsza6jbrKn8LdGU+oPavHvGHw91TR3e4sFa+suuVHzoPcd/wr4rHZPXwTc6PvQ7f5r9V+B91gM6w+OShW92fR/5P9H+Jzup6LeWUYuE2Xdm33LiA7lP19DWbVvTdRvtNmZrSZoz0eM8q3sy960TdaDqR/0y2fTLk9Zbf5o2PqVP3R9K8Tkp1Pgdn2f6P/P7z3OepT+NXXdfqv8AL7jf+DojN9q4mZli+wtvK9QvfFaOpR6fongW0h0Jp72z1O6VmnkOdmCOMdulcxY2Ou6Ws1xodzDeQzxmNntyCWU9RtPzfpWWmqarp+nvo7SPFblw5hlTkMO4z0r06eLWHw6pTg07S19X06Wa3/A8upg3iMQ6sJpq8dPRdet09V+J6N8Qho51MrdaDe3d19lTbPFnaOOPyrO+H9qniTwpL4fnZRLZXaTRhv7hPzf1Fc7/AMJ14o8vy/7S+XG3HljpWVpOsalpV3LdWFyYZplKyMB1Bq6mZUJYn2tm4u6aslo/Tf5kU8sxEcL7K6UlZp3b1XqtPkeueENSXUvGfiNozmC3hjgi9lXP9c1zPh+7+2aJZ6N4i0G7msXmYWV5CDlfm6jH865DQfEWraHLcy6dNGj3X+uLxhs9fX6mpdL8WeIdMtjbWeousJzhWG4L9PSqWbU5KPPe/vX0TTu07a9PyIeUVISnyWt7ttWmuVWvp1/M9A0PSbXRLTxRps6zajbRuhKqfncEZx9ayvCK2H/Ce2DabpN1p8RicFZs5Y47ZrkdN8T65p0s8trfuslw26VmG4sfxqW58X+IJ7u3vJr/ADNb58ptgG3PWksyw3uWi1yvay25r73vsV/ZmJvUvJPmW92teW21rbnX+A7PULTxLr99dxSw6aI5fNMnCvz0Ga81nKNPI0f3C5K/TPFdBc6t4t8SQfZ3lurmA/eCLtjP+8elQ/2LZ2IDa3qUcJ/597YiSQ/j92uTEy9tCMKSfKru703OvDRdCpKdVrmdlaOu34mJGjySCONGdz0VRkmtyPR7bTUFx4gm8s4yllG2ZX+v90U19djtIzDodmtiDwZ2O6ZvxP3foKzrCyv9VvPJs4Jbq4c84559z2rlioQdorml+H+b/rc65OpNXk+SP4/5L8fkT6vrE99GtuqJa2Uf+rtohhR7n1NdB4D8DXniB1u7sPbacD94jDSey/411ngn4awWvl32vbZ5+q24+4n19a9HjRY0WONQqqMAAYAFfSZfkM6slWxf3f59vQ+ZzLiCnRi6OD+//Lu/Mg0uwtNMsY7OxhWGCMYVVH61Zoor6+MVFJRWh8ZKTk3KTuwooopiCiiigAooooAKKKKACiiigAooooA5bxR4F0PXcytD9luf+esIwT9R0rzTxD8Ode0zdJaqNQgHeL7/AP3zXulFeTjMlwuKvJq0u6PYwWeYvCWipXj2Z8vf6VY3B/19rMvXGUYVpw+JNTEYiuTDexj+GeME/wDfXX9a+gdR0nTdRj8u+sYLhfR0Brk9S+GHh253Pb/aLWQ/3Xyo/CvBqcPYuj/Andfd/wAA+gpcSYOv/vFOz+//AIJ5Z/aWh3H/AB96CIT3NnLt/wDQs0Y8Kyfd/tS3/wB9lf8AkK7G/wDhLdof9B1VJR/01Tbj8qy5/hf4ljUlZLOX2Vzn9RXnzy/HxfvUb/JfoejTzHL5L3a1vm/1ML7J4aP/ADGrkfW1Jo+z+GV5OqXkvssBX+daJ+Hvikf8uKn6MKfD8OfFEjbTaxR+7PxWKwmJ/wCgf8H/AJmzxeF64j8Y/wCRl+b4Wj+7Z6pO3vMoX8sUDXLWD/jw0OxhPaR8u/6nFdHD8KvEDEebdWSD2Yk/yrb0/wCEtuu1r7VZZP7yRoAPzrpp5bmM37tPl+SX/BOarmmWwXvVOb5t/wDAPN77XNVvPlmvZFT+5F8i/kuM03SdG1TVJfL0+wmnJPLBeB9TXuGk+AvDOnHclh9obs07b8fSuliiihULFGiKBgBRivQo8NVaj5sRU+7X8WebW4no01y4an9+n4I8q8O/CqVts2uXYQd4YTk/i1elaNpGnaPai3060jgQDnaOT9TV6ivo8JluGwn8KOvfqfN4zM8TjH+9lp26FGO+ka5kha1ZfLXcx3A8c4/lTf7Ys/7PivQXKSsFVQvzZJxjFS/ZpPtdzNuXEsaovsRn/Gqo0lRboRjzwiKTn5cjuB61q3VW3n/wDFKi9/L/AIJq0UDpRXScoUUUUAFFFFABRRRQAUUUUAFFFFABRRRQAUUUUAFFFFABRRRQAUUUUAFFFFABRRRQAUUUUAFFFFABRRRQAUUUUAFFFFABRRRQAUUUUAFFFFABRRRQAUUUUAFFFFABRRRQAUUUUAFFFFABRRRQAUUUUAFFFFABRRRQAUUUUAFFFFAH/9k=">
            <a:extLst>
              <a:ext uri="{FF2B5EF4-FFF2-40B4-BE49-F238E27FC236}">
                <a16:creationId xmlns:a16="http://schemas.microsoft.com/office/drawing/2014/main" id="{0E8A8CDB-E003-4D8E-9C3A-7FE833E74A77}"/>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Rectangle 9">
            <a:extLst>
              <a:ext uri="{FF2B5EF4-FFF2-40B4-BE49-F238E27FC236}">
                <a16:creationId xmlns:a16="http://schemas.microsoft.com/office/drawing/2014/main" id="{6DBB0BF6-E455-4CE8-B832-67CEC24CC8E3}"/>
              </a:ext>
            </a:extLst>
          </p:cNvPr>
          <p:cNvSpPr/>
          <p:nvPr/>
        </p:nvSpPr>
        <p:spPr>
          <a:xfrm>
            <a:off x="5969202" y="3244334"/>
            <a:ext cx="253596" cy="369332"/>
          </a:xfrm>
          <a:prstGeom prst="rect">
            <a:avLst/>
          </a:prstGeom>
        </p:spPr>
        <p:txBody>
          <a:bodyPr wrap="none">
            <a:spAutoFit/>
          </a:bodyPr>
          <a:lstStyle/>
          <a:p>
            <a:r>
              <a:rPr lang="en-GB" dirty="0"/>
              <a:t> </a:t>
            </a:r>
          </a:p>
        </p:txBody>
      </p:sp>
      <p:pic>
        <p:nvPicPr>
          <p:cNvPr id="2056" name="Picture 8" descr="Home - Loughton School">
            <a:extLst>
              <a:ext uri="{FF2B5EF4-FFF2-40B4-BE49-F238E27FC236}">
                <a16:creationId xmlns:a16="http://schemas.microsoft.com/office/drawing/2014/main" id="{1C361D8E-142B-4E0B-972D-767DD016B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500" y="211875"/>
            <a:ext cx="142875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Little Wandle Letters and Sounds">
            <a:extLst>
              <a:ext uri="{FF2B5EF4-FFF2-40B4-BE49-F238E27FC236}">
                <a16:creationId xmlns:a16="http://schemas.microsoft.com/office/drawing/2014/main" id="{77BCC505-CAF1-419D-98F7-9FC033D738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724" y="0"/>
            <a:ext cx="2373341"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0196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A80F4E-99F2-42C3-96EC-A66D3E376FA0}"/>
              </a:ext>
            </a:extLst>
          </p:cNvPr>
          <p:cNvSpPr txBox="1"/>
          <p:nvPr/>
        </p:nvSpPr>
        <p:spPr>
          <a:xfrm>
            <a:off x="1238250" y="1600200"/>
            <a:ext cx="8153400" cy="4401205"/>
          </a:xfrm>
          <a:prstGeom prst="rect">
            <a:avLst/>
          </a:prstGeom>
          <a:noFill/>
        </p:spPr>
        <p:txBody>
          <a:bodyPr wrap="square" rtlCol="0">
            <a:spAutoFit/>
          </a:bodyPr>
          <a:lstStyle/>
          <a:p>
            <a:r>
              <a:rPr lang="en-US" sz="2800" dirty="0">
                <a:solidFill>
                  <a:srgbClr val="000000"/>
                </a:solidFill>
                <a:latin typeface="Calibri" panose="020F0502020204030204" pitchFamily="34" charset="0"/>
              </a:rPr>
              <a:t>At Loughton School, we are determined that every child will learn to read and become confident, fluent readers, and be competent at phonically decoding words. We use phonics as a tool to target the children who are at the early stages of learning to read, identified as below expectation. It is to support the Special Educational Needs children as well as the early readers who need extra phonics support to enable them to be positive, fluent readers, who engage with different types of texts. </a:t>
            </a:r>
            <a:endParaRPr lang="en-GB" sz="2800" dirty="0"/>
          </a:p>
        </p:txBody>
      </p:sp>
      <p:sp>
        <p:nvSpPr>
          <p:cNvPr id="3" name="Rectangle 2">
            <a:extLst>
              <a:ext uri="{FF2B5EF4-FFF2-40B4-BE49-F238E27FC236}">
                <a16:creationId xmlns:a16="http://schemas.microsoft.com/office/drawing/2014/main" id="{F95793AB-6710-4358-8314-451206062060}"/>
              </a:ext>
            </a:extLst>
          </p:cNvPr>
          <p:cNvSpPr/>
          <p:nvPr/>
        </p:nvSpPr>
        <p:spPr>
          <a:xfrm>
            <a:off x="2521260" y="508427"/>
            <a:ext cx="5149230" cy="830997"/>
          </a:xfrm>
          <a:prstGeom prst="rect">
            <a:avLst/>
          </a:prstGeom>
        </p:spPr>
        <p:txBody>
          <a:bodyPr wrap="none">
            <a:spAutoFit/>
          </a:bodyPr>
          <a:lstStyle/>
          <a:p>
            <a:r>
              <a:rPr lang="en-GB" sz="4800" b="1" dirty="0">
                <a:solidFill>
                  <a:srgbClr val="000000"/>
                </a:solidFill>
                <a:latin typeface="Calibri" panose="020F0502020204030204" pitchFamily="34" charset="0"/>
              </a:rPr>
              <a:t>VISION STATEMENT</a:t>
            </a:r>
            <a:r>
              <a:rPr lang="en-GB" sz="4800" dirty="0">
                <a:solidFill>
                  <a:srgbClr val="000000"/>
                </a:solidFill>
                <a:latin typeface="Calibri" panose="020F0502020204030204" pitchFamily="34" charset="0"/>
              </a:rPr>
              <a:t>​</a:t>
            </a:r>
            <a:endParaRPr lang="en-GB" dirty="0"/>
          </a:p>
        </p:txBody>
      </p:sp>
      <p:pic>
        <p:nvPicPr>
          <p:cNvPr id="4" name="Picture 8" descr="Home - Loughton School">
            <a:extLst>
              <a:ext uri="{FF2B5EF4-FFF2-40B4-BE49-F238E27FC236}">
                <a16:creationId xmlns:a16="http://schemas.microsoft.com/office/drawing/2014/main" id="{EFA665BB-A787-45C3-851A-405BD3D95D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500" y="211875"/>
            <a:ext cx="142875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Little Wandle Letters and Sounds">
            <a:extLst>
              <a:ext uri="{FF2B5EF4-FFF2-40B4-BE49-F238E27FC236}">
                <a16:creationId xmlns:a16="http://schemas.microsoft.com/office/drawing/2014/main" id="{08548D6A-57B1-45C8-886B-A52D256839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739" y="76200"/>
            <a:ext cx="2373341"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5445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412F381-793F-48E2-A0D5-F0AE6DA530AD}"/>
              </a:ext>
            </a:extLst>
          </p:cNvPr>
          <p:cNvSpPr/>
          <p:nvPr/>
        </p:nvSpPr>
        <p:spPr>
          <a:xfrm>
            <a:off x="723900" y="1816090"/>
            <a:ext cx="8820150" cy="4154984"/>
          </a:xfrm>
          <a:prstGeom prst="rect">
            <a:avLst/>
          </a:prstGeom>
        </p:spPr>
        <p:txBody>
          <a:bodyPr wrap="square">
            <a:spAutoFit/>
          </a:bodyPr>
          <a:lstStyle/>
          <a:p>
            <a:pPr fontAlgn="base"/>
            <a:r>
              <a:rPr lang="en-US" sz="2400" dirty="0">
                <a:solidFill>
                  <a:srgbClr val="000000"/>
                </a:solidFill>
                <a:latin typeface="Calibri" panose="020F0502020204030204" pitchFamily="34" charset="0"/>
              </a:rPr>
              <a:t>At Loughton School, we believe that phonics or spelling (depending on the point of the child's learning journey), writing and reading share a cyclical relationship. They support each other and so without a firm understanding of phonics/spelling, children may not reach their full reading and writing potential. ​</a:t>
            </a:r>
            <a:endParaRPr lang="en-US" sz="2400" dirty="0">
              <a:solidFill>
                <a:srgbClr val="000000"/>
              </a:solidFill>
              <a:latin typeface="Segoe UI" panose="020B0502040204020203" pitchFamily="34" charset="0"/>
            </a:endParaRPr>
          </a:p>
          <a:p>
            <a:pPr fontAlgn="base"/>
            <a:r>
              <a:rPr lang="en-US" sz="2400" dirty="0">
                <a:solidFill>
                  <a:srgbClr val="000000"/>
                </a:solidFill>
                <a:latin typeface="Calibri" panose="020F0502020204030204" pitchFamily="34" charset="0"/>
              </a:rPr>
              <a:t>​</a:t>
            </a:r>
            <a:endParaRPr lang="en-US" sz="2400" dirty="0">
              <a:solidFill>
                <a:srgbClr val="000000"/>
              </a:solidFill>
              <a:latin typeface="Segoe UI" panose="020B0502040204020203" pitchFamily="34" charset="0"/>
            </a:endParaRPr>
          </a:p>
          <a:p>
            <a:pPr fontAlgn="base"/>
            <a:r>
              <a:rPr lang="en-US" sz="2400" dirty="0">
                <a:solidFill>
                  <a:srgbClr val="000000"/>
                </a:solidFill>
                <a:latin typeface="Calibri" panose="020F0502020204030204" pitchFamily="34" charset="0"/>
              </a:rPr>
              <a:t>We aim to give children the tools and strategies they will need to develop into confident spellers. We aim to instill a love of words by encouraging children to explore words, their origins and meanings. This will in turn feed into their writing and reading. We aim for any teaching of spelling to be robust, challenging and engaging.</a:t>
            </a:r>
            <a:endParaRPr lang="en-US" sz="2400" dirty="0">
              <a:solidFill>
                <a:srgbClr val="000000"/>
              </a:solidFill>
              <a:latin typeface="Segoe UI" panose="020B0502040204020203" pitchFamily="34" charset="0"/>
            </a:endParaRPr>
          </a:p>
        </p:txBody>
      </p:sp>
      <p:pic>
        <p:nvPicPr>
          <p:cNvPr id="3" name="Picture 8" descr="Home - Loughton School">
            <a:extLst>
              <a:ext uri="{FF2B5EF4-FFF2-40B4-BE49-F238E27FC236}">
                <a16:creationId xmlns:a16="http://schemas.microsoft.com/office/drawing/2014/main" id="{3BF8783B-FCAB-4CF3-9777-2EBF14464F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500" y="211875"/>
            <a:ext cx="142875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descr="Little Wandle Letters and Sounds">
            <a:extLst>
              <a:ext uri="{FF2B5EF4-FFF2-40B4-BE49-F238E27FC236}">
                <a16:creationId xmlns:a16="http://schemas.microsoft.com/office/drawing/2014/main" id="{2646BE30-9ED6-4505-B8E6-315AAC9AEE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724" y="0"/>
            <a:ext cx="2373341"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03925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data:image/jpg;base64,/9j/4AAQSkZJRgABAQEAlgCWAAD/2wBDAAUDBAQEAwUEBAQFBQUGBwwIBwcHBw8LCwkMEQ8SEhEPERETFhwXExQaFRERGCEYGh0dHx8fExciJCIeJBweHx7/2wBDAQUFBQcGBw4ICA4eFBEUHh4eHh4eHh4eHh4eHh4eHh4eHh4eHh4eHh4eHh4eHh4eHh4eHh4eHh4eHh4eHh4eHh7/wAARCAEBAP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kZlUfMwH1NAC0Vl3fiLQ7UlbjVbSNh1UyjP5Vk3PxB8LQE7tQLf7iFq5qmMw9P4ppfNHTTwWIqfBTb+TOqorjT8TPCf/P1P/34alX4leE2OPtkw+sDVl/aeD/5+x+9G39l43/n1L7mdjRXO2njbwzc/d1WFP8Arodv862LLUtPvRmzvIJx/wBM3Brop4mjU+CSfzOephq1L44NfItUUUVsYBRRRQAUUUUAFFFFABRRRQAUUUUAFFFFABRRRQAUUUUAFFFcl4v8d6ToO63Rvtd5j/VRnhT/ALR7VjXxFLDw56srI3w+Gq4ifJSjdnWO6opZ2CqOpJwBXJ+IviB4f0ndGk/2y4GR5cPIB9zXkvifxdrWvyMLq4MNv2giOFA9/Ws/TNG1HUF329uRD3mkOyMf8CPFfLYriOpUlyYWHzf+R9ZheGadOPtMXP5L/M63Wfihrd3uSwhhsoyMf3mH0NcjqOtarqEm691K5mY+shH8qumz8P2Jxe6hNfTDrHarhAfQk/0o/t6O2G3S9IsrUf3pF85j/wB9dK8KviK9Z/7RV+W/4LQ97D4ehRX+z0fnt+L1/Ay4bG9um/d2lxKfXYT+pq/D4Z16QZTTJMepZR/M1Hca/rM42tqM6J/cjbav5CqEs00xzLNJIf8AaYmuT9wu7+5f5nZ/tD7L73/ka/8Awi2sd4Yh9ZV/xoPhXXD/AKu0WU+iyr/jWJj6/nRj6/nRzUP5X9//AAA5K/8AOv8AwH/7Y0p9A1iEHzdNmGPQBv5VSIuLU8/aLc++5Kkgv76AgwXtxER02yEVoReJdXXiaaK7Hf7TEJP50/3D2bX3P/IG663Sf3r/ADJtI8Y+ItMK/Z9SkkjXpHKdy12eh/Fg5WPWNP4/ilhP/stcT/aGh3n/ACENJe2c9ZrN+T/wE8Cg6FFeKX0XUYbvHWGQ+XKPz4P4V6GHxmMo/wACpzLt/wAB/oedicFgq/8AHpcr7/8ABWn3nu+ieIdH1mIPp99FKeMpnDA+mK1K+YJI7zTrsB1ntLhDkZBRhXc+FPiZqFjst9YjN7AOPMHEi/4172D4khJ8mJjyvv0/4B89jeGJxXPhpcy7df8AJns1FUND1jTtasxdadcpMh6gdV+o7Vfr6aE4zipRd0z5acJQk4yVmgoooqiQooooAKKKKACiiigAooooAKiuriC1t3uLmVYokGWZjgAUzUr6106ylvLyZYoIxlmY14T478YXniS7aONmg05D+7izjd/tNXl5nmlPAw11k9l/XQ9XK8qq4+emkVu/66m346+I1zfPJY6GzQWv3Wn/AI5PXHoK4fTbC81S6MdrG0r/AHndj8qjuWY1b0rSVktv7R1KU2mnKfvY+eU/3UHf60mqay9xB9hsYRY6eDxCh5f3c9zXw2Jr1MTL22Jl6L/LsvP8z73DYenho+xwsfV/5935fkWM6Jo5woXV71e54gQ/+zfWqs15qmu3iW8twWLnCx52xqPoOMVmVo+GpoINdtJLnHlB8Nk4GPf2rnjVc5KG0W+n69/mdMqSpxdT4pJbv9O3yN8WumaFotxBeQJqZmuFWZkXa1uoHJU+/UHvisPVtI+zQLfWM32zT3OFlUcof7rjsa1pEeB5VhJliTI2Py8an+Bx/EvoR0rNtLx9Lma7scTWUvyT278rj+639DXXXUGlFqyX3r/Nd/6RyUHNXlF3b77P/J9vx7mPRWtrenQRwpqmmln0+Y4APLQv3Rv6Vk151Sm6cuVno06iqR5kFFFFQaBRRRQAUAlWDKSGHQg4IoooA2LTX5/JFrqkK6laf3Zfvr7q3XP1qSTR7a/ia40C4afaNz2kvEyD2/vCsOnQySQyrLDI0cinKspwQa6FX5laorr8fv8A8zndDlfNSdn+D+X+Rb0jVNQ0a+FzYXElvMp+Ydj7EV7P4D8dWevqtpebbbUAPuZ+WT3X/CvK47yy14CDVTHa3/SK9UYVz6SD+tZN9aXml33kzq8E6HcjKevoynvXoYLH1sA+em+aD3X9bP8ArU83HZfRzBclRctRbP8Ardfl5H05RXm/w08efbimk61KBc9IZm4EnsfevSK+8weMpYumqlN/8A/P8bgquDqunUX/AAQooorqOQKKKKACiiigAqO6nhtbeS4nkEcUalmY9ABUleP/ABg8VNeXbaDYTf6PEf8ASGU/fb+79BXDmGOhgqLqS36Luzvy3ATx1dU47dX2Rg/ELxZceJNQMcTMmnQn91Hn7x/vGqGk6fbw2g1fVwRaA/uIOjXDDsP9n1NR6Dp8MyyajqBKadbffI6yt2Rfc1W1jUZtTvDcSgIgG2KJfuxoOigV+e1K0pyeIrayey/X0XRdT9HpUY04rD0NIrd/p6vq+gatqVzqdz51wwCqMRxrwka+gFU6KK4pSc3zSep2xioJRitAqawMa30Blxs8wbsjPFQ0ZwQw6g5FEXZpjaurHYa5KZLiSOWNTNAxWO6tDh1X0kT0rljI0E0nlyLIsgIbjAYfTtXR6s1rdpbagZIFluIwxIPluZB94ZH3se9YOpxSrIGkDE92KjJ+uK78Zdyckefg7KKiy74RuJRqi6eIhPbXv7uaA9GGOo9CPWoPEOl/2Xe7YZhcWcuWt516Ov8AiO9WPCR8qXUb0cPa2Mjxn0fgD+ZpfD80V7aPoN64VJm3Wsjf8spfT6HpUxjGdGMJbu9v8vnr8/mVOUoVpVI7K1/8/krfL5GJToo5JpViiQu7HCqOpNOuYZbW4kt7hCksbFXU9jW5oNlc2MP9rtaNK/KwxGQIcEEFuea5qVFzny/f5HTVrKEOb7vMda+G08mKW9uvLJY+YE+ZQB/CW7NVi0sfDk0Ulu0d3DclyrtIw/cD+Fsd1PesXz47WbCQ3FvIP4hPux+HQ1BcX7tcibeu9RjeRgsPcV1e1o0/sr8zl9jWqbzfy0/zG39pNY3ktpcLtkjbB9D7j2qCtrxA32vSNI1JsGWSJoZW9dhwv6Vi1y1oKE7Lbdej1OujNzgnLfZ+q0CiiisjUK2tL1G3urUaRrLE23/LC46vbt/VfasWitKdR03df8OZ1KSqKz/4Yt6pYXWl3vkT8MMNHIh+Vx2ZTXrXwq8Y/wBqQDR9Sl/02IfunY/61f8AEV5to1zDqFmND1KQKM5s7hv+WT/3Sf7p/Ssx1vNL1Iqd0F3bv17givRweLlgaqrUtYvdfp69n/wTzMbg44+k6FXSa2f6+ndf8A+naK5zwB4kj8R6IkxIF1FhJ0/2vX8a6Ov0ShWhXpqpB3TPzavRnQqOnNWaCiiitTIKKKCcAk9KAOW+JfiL+wPD7mFgLy4/dwj09W/CvDNOs7jVNRS2jbdLKxLOx6DqWP0rZ+IuutrviSeVWzbQExwjtgdT9ahjzo/hsyfdvdTG1fWOEdT+J/Svz3M8Wsbim7+5D+vxZ+jZVg3gcIkl+8n/AF+C1IPEV7DK8WnWBIsLP5Y/+mjfxOfr/KsmiivGqVHUk5M9unTVOKigoooqDQKKKKANnRdQ/wBAl0yVoFy2+B5YwwDd156A+tS3Gm3i2gkNhbiGQ43RXW7cfYZrFtvLNzCJv9V5i78/3c8/pWx4iijTUnjmv1RE/wBTFEuQqH7vH0rtpz5qXvdNOn6nDUhy1bR0vr1/QPD8bLa65CwwwsWbHsCKwx27GtzwnsXXBbuz+Tdxtbu7rjqMj9QKxZY3hleGRSroxVgexFZVV+6g/Vfr+prSdqs13s/0/Q67TorXXYE1i52Nc6emLqJmC+eB9xs/ofpWDrkz3Fw9xNbRK7n70cxfHoKTw7fpp+qJJOgktZQYriM9GRutbd5p1n4cuH1C5iSRmOdPt85WQdpT/sjtXVf29K+38z/J/wBdfU5LfV61t7/CvzX9dPQz4dLstOto7vXHffIN0VlH99h2LH+EfrSf8JFLFiPTtL062TOFRoRKc/Vqybu4nu7qS5uZDJNIcsxrT8IWtvcauLi9YpZWamedsZ4HQfXOKxp1HKap0dF36+rf9I3qU1GDqVvefbp6Jf0y145u5JZ7GykWJZLa3BkEUYRd78kYHGRXO1v6ppF1fzXOp2N3BqSuxkkER/eLn1XtWBUYvndVykt9vQvB8ipKMXtv6hRRRXMdQUUUUAFb8v8AxPtF84c6lYJiQd5oR0P1FYFWdKvZNO1GG9i6xt8w/vL3H4itqNRRfLL4Xv8A5/IxrU3Jc0fiW3+XzNPwPr8vh/XobxWP2dyEnXsVPf8ACvoeCWOeFJomDI6hlI7g183+JbGO1vhNa82d2vnW5Hoeq/geK9R+C+vNe6S+j3D5mtP9WSeSh7fhX03D2MdGs8JUe+3r/wAHc+W4jwca9GOMprVb+n/Aeh6FRRRX2R8SFcx8TdZGj+FbhkbE848qId8nqR9BXT1478cdT+0aza6Yj5S3Te49HP8A9avLzjFfVsJOS3ei+Z6uS4VYnGQi9lq/kcPodi2parb2meHbMjHso5JNP8QXw1DVpp4+IVxHCv8AdjXhRVzR/wDQvDupaj0kmxawn2b7xH0wKxK/PZ+5SUe+v6L9T9Hh79WUui0X5v8ARBRRRXOdIUUUUAFFFFAAeRiumspl1DShLiL7TaqFmAg3yyL/AAsv06VzNWNPvJrG7S6t2Ideoz94dwa2oVfZy12ZhiKXtI6bos3rXG+No1uS6MGVpT84I/2R0q7rcK6tZnXbRf3owt/EOqP/AH/of51ckaPVLF20aA+ezfvIt3MQ7tk8n+VZFlczabqHm6c4k8pSszN9yQdwfauqUVHSTvGX9XXp1OWEnLWKtKPT9H69P8jM6it7La14bwSXvtLXj1eD/wCxoudMttUha90NSkoGZ7An50909R/Kn+DbC+XVYLzDQRBivzDmXIwVA7j1qKNGaqclrxl2/P5f8AutWhKnz3tKOuu/p8/+Cc8vzMFX5mPQDqa6O8srzTfC8NotnceffkTzkRn5Yx9wfzzWvDqMMOs6n/ZdvbQ2lnAdkaIGBlPG7J5wDVUwpZ3cyXWqarcXtqvm3LQsfLizz0PUcit4YaNNPW97q/8Al3vZ/K5zzxUqjXu2tZ26v17Wuu+tjk7ea4s7lZoJHgmjOQRwQa2tRWLWtLfV4I1jvbcgXsaDAcHpIB/Or/i1LbUPDtlrVvPJNKkjQTyPB5fmZ5B98dKy/Bj/APE/itW/1d4rW8g9mH/1qy9n7Op7Fu8ZWt89mbe19pS9ulaUb3+W6/yMainSLsldP7rEfkabXAegFFFFABRRRQBuad/xMvDV1p55nsj9pg9SnR1+gHNJ4F1g6L4mtL3cREW8uXHdT/kVT8PXgsdZtrh/9Vu2yj1Q8MPypmu2bWGr3Vp08uQ7T7HkfzrsjVlFQrR3i7fqv8vkcUqUZOdGW0lf9H/n8z6ZVgyhlOQRkGlrnvh1qQ1TwjYz/wASJ5T5POV4zXQ1+m0Kqq041I7NXPyyvSdGrKnLdOwV83+Mrxr/AMU6jdMckzMoPsvAr6F1qb7PpF5NnGyByD74NfM8SyXVyi9ZJnH5k18vxTVdqdJdbs+r4TpK9Sq+ll+pseIP9G0jSNOXgeR9qcf7T+v5ViVr+MpFk8R3KJ/q4dsaewAH/wBesivlcS/3rXbT7tD63Cr91F99fv1CiiisDoCiiigAooooAKKVdpdQzbVyMnHQetdcvhaAW63FrBdakjAbXjkXy2z69xW9HDzrX5ehz18TTo25+pytlPcW90klnJIk4PymP73/ANeu50e0tNStXTVo7bS7lIzKuzpIf7zoOlVbSyuIZo4JfsWhCVggRQZZ2Pt3X61fsPDtnY3E2vf24y2cUjwzPdRkmZT8rYx1Nepg8NOD2uuqdkl52ev5HlYzE06i3s+jV235XWn5mbD/AGDpsouodSsfOBz5is0zfUKQADTzd6trUskPh+yvJ5Zhtkvphh2X0Xso+lN0FfB2n6tLcSatHcWxBESS2jlo/Q+hrsLbXfDl5fSXOnXVxO1vEcWcCGISL6BTxn6c10YekqkbSnGOu0Wr/m/wVzmxNV05c0acpabyTt6bL8XY4KLTdS8MahjVbGVrO5iMcjRjcNp7g+orbsp72G9tpn0231iymxD9tijy7J23+446+lO1H4iwMrw2ujOYy2TFcyZAb6D+Vc3qfi7Wr2F7eOWOytnOTDbIEH4kcmsJVcLh9KdRtdNP89LfK50RpYvE61aaT66/otb/ADsb3xW1K0UWnh/T5IpI7f8AeXEkYADSEe3t1rm/BiZ8R205/wBXbZnk9lUc1kRq0kgSNWd2OAoGSTW9dqug6TJYFlOp3gH2jac+TH/c+p71ySrvEV3iJKyX6bL+vU7I4eOHw6w0Xdv9d3/XoYUreZNI/wDecn9abRRXnHpBRRRQAUUUUAIelbnif/SLTS9S/imtxHIfV16n8sViVtf8fHgn3srz/wBGf/qrejrGcfK/3f8AAuc9bSUJedvv/wCDY734D3oNtqGnsxLB1kUegxg/rXp9eH/Bi7Nv4w8kdLmEofw5r3CvvOH6vtMFFdro/P8AiOj7PHSf8yTMD4hzG38F6nMDjEP8yBXhHhiPzfEWmxHo1ygP517f8U/+RC1T/rmP/QhXivhD/kZrH2lFeNxBrjqUfJfme1w4rYCrLzf5FPVpPN1W7k9Zm/Q4qtUl1/x9z/8AXV//AEI1HXy83eTZ9ZBWikFFFFSUFFFFABRRWrqFnp9vpNrIs0v2uaISgEfKwLEEe2MVcKbkm10InUUWk+plVNbXd3ag/ZrmWIHqFcgH8KILdpzFHA6yTSMV8odR+PShbW4ZLh1TK22PNOfu5OB+tEVNaxCTg9JHodlrPhSytIdQtJ3huJLcRzxk+ZIW7kqep565Fcf4m1+41hordcw2Fsu2CAen94+pNU9Vs1tbyK2hDvIY1LDGSWPYVTmSSFmSSNkdeqsMEV24rG1px9m0kutjhwuBowl7VNt9LiU6GWSGZJYZGjkU5VlOCDWlq9tGl9Dpdnb5mXaDICSZWYA9O3WpbW3XTda/snULaGfzZFjcg/dzxwfqa5lRkpWv1tfzOp14uF7bq9vIe2tWV8B/bemCeX/n4t28uQ+7etN2+Fx83mai3+xtx+tZ11Zyx6pcWEKPO8UrRgIuS2DjOKrN8pKtwQcEHtVSrzXxxTfmv6uRGhBr3JNLyf6dPkbZ1y3s0KaHp62bEYNxK3mTY9j2/KsV2Z3LuxZmOSSckmkALEKqliegA5NbepaVb2mkmY+YtyiRh1PTeSc/pil+8rpvovkhpU6DS6v5sxKKeYZlhWZopBExwrlTtJ9jTK52mjoTuFFFFAwooooAK2tH/eeGdZg9DHN/3zn/ABrFra8O/wDIN1sf9OZ/mK3w38T5P8mc+J/h/Nfmiz8M5hB4402RuhZl/MYr6Dr5w8EnHivTf+uwr6Pr7DheX+zzXn+h8XxXH/aIPy/U5v4nIZPAmqKvXyhj/voV4j4SYL4n03PAa4VSfrXv/iu3+1eG9QhxnMDH8hmvnPSZhBqNpcE4Ecqtn8a4+I1yYulU/rRndw0+fB1afn+a/wCAJfKUvrlT1Ez/APoRqGtHxRCbfxFfQkYIlz+YB/rUWl6Xe6n9p+xxeZ9miM0vPRB3r5mVOXtXBK7uz6iFWPslOTsrIp0UgORmtXQdB1PXPO/s+FZBDjzCzBQM/Wop05VJcsFdl1KkKceabsjLorpv+EF8Rf8APG3/AO/6/wCNQw+DtcluJbdIYC8WN/75e/410PA4lf8ALt/cc6x2Gf8Ay8X3nP8A0GTXSaxompPa6UvkbPLswrF2AAO4nH5Gpk8C+J4iky28SEHKP5y9R6HNMm8JeJrq9kWYrLPgMxa5XnP41vTwlaEWpUpa/wDDmFTGUJyThVjp8/LuWdLX+y59HS5s4t2JsO46Oehz356VVsry7GmaxGbOJb1vK8w7Pmcb+mOmKmbwT4sMKh0UxAjbmdcZHpzVQeGfER1r7Cqhrx4jIdsoOU6HJzW7jiIWXs5Jbbd1bt9xhGWGnd+0i3vv2d++3c1IkSPV9R1JbWW5lJjS3WIjI3Dlhn6VzPiIs2pys8ivIfvBTkIf7ue+K3f+EP8AFflrHuTYo2gfaV4Hp1rNl8LaxHq9vpRhRru5VnjVZA2QOvNZ4mnXlBR9m1r26v8AqxphqlCM+b2qenfov6uT3DNBdXWtKpK+Sgt2/wBogLuH0INElu91rOnXqZMbxJM8nYMnLD9KuSeD/FjWaWTCJoI2LLH564B/OsXVbTXNFRtOv0uLWKTkxk/I/wCNKrGpTV6kGlvt1/rQdKVKo+WnUTltv0/rU6XT/ItdSSeWT7OLm48+eY/ecscrEvtyCTTZHstLuNMgniiNxc73nZgDtRs4H48Vl2PhXxFqtpFdsqxwlcQtcShNw/2Qaz9c0TVtHdF1O1kjDcRuTuVh7GtJVa0KfP7Npd38vz/UyhSozqcntU31S+f5fojStNPl02yd5AIJXJ86dsfuYx/Cv+03atHWIV1HUXhZmEUt3EWbvsKDB/SuPkuLiSBIJJ5HiT7qFsgVf8P2Or6teNZaWZGkMZ3ANgbR2NYU66lalCLadtDerh3G9Wc0mr6/d/kaXiiczWA/cvZW4fEMLsCz44BAHRR6+9czUl0J1uHjuS/moxVgx5BHaraaNqL6K2sJbs1kr7WkHY/SuerKdebaWx00oww8FFvf9ShRSE8Z7Vpy6HqUdxYQPBiS/QPbjP3gelYxpyn8KubSqRh8TsZtFdO3gPxIpKm2h3D+Hzlz/OsTVtL1HSZ/J1Gzltn7bhwfoehrWpha9JXnBpehlSxdCq+WnNN+TKdbWg/JoutSnp5Aj/En/wCtWLW1Z/uvBmoueDNdQqvuBnP9KMN8bfZP8mGJ+BLu1+aHfD+Fp/GOmxr183P5V9FV4L8JITJ45s3AyI1dj+RFe9V9lwxG2GlLu/0R8TxVO+KjHtH9WMuI1mgkhb7rqVP0Ir5l1e3+yard2uMCKZlH0B4r6drwf4uaabDxjNKFAju0EqAfkf1qOKKPNRhUXR/mXwpX5a86T6q/3GZ4v/e3Nlf9ftdokjH/AGuhH6VqfDPp4h/7Bb/zrLb/AE3wardZNOuMH1KP0/AY/Wtb4Xo8ja+kalmOlsAAMknNfPYbXGQl/Mr/AIO/43PpMT7uCnF/ZdvxVvwscYn3F+ldt4At7m78LeJrazRpLiSJAir1JzXLJpOq7B/xLbvp/wA8jXV+Cob6Dwv4ojjinjuhCm1VUhwc9u9Z5dTlGsuZO1pf+ks1zKpGVB8rV7x/9KRk/wDCK+LP+gdefnWLcC6triSCZ5Y5UO11LHINaX/FUemq/wDj9Zl3HcxzsLtJUmPLCQEMffmsK6gknBSXr/wx0UHNtqbi/T/h2dZr0so+GegMJXDG4lydxyea5HzpuvnSZ/3jXWa//wAkx8P/APXxL/OuQrTHt88f8Mf/AElGWXpezl/il/6UzsdZll/4Vhozea+43UmTu5pPhZ50+t3qKzySNZSKvOTnFJrX/JLtG/6+5KPhX5n9s33l7t/2KTbt65xXbB/7bR9I/kcM1/sNb1l/6UUW8K+LNx/4l151PetD4eWt7ZfEixtb+OSOdEkyjnkAocVjt/wlG5uNV6n+/Wx8OY75fiHp738c4ldZCDMDlgEPrWWGjT+sUuSMl7y39fQ1xUqn1arzyi/de2+3qc7ex6j/AGhc7Vu/9c+MZ/vGur1Bri3+HNmuvhzP9uD2yS8yeWOvXnFVoPHmvWeuM9xOtxbRzsHiaMcrn6Uzx5ptxc6lbavbXcl3p+okeRLI2REx/gPpiqgqcKdSdFuT2aelr9d3f9GTN1J1KcKyUVumtbtdNlb9UafjbRdT8RXUes6HKt/p5hQRwxyfNBgfd21xupy6xFEmm6k12iRMWWGfPyn8au3+jeJPDtyD5V1H/cmtiWR/cEV0Guy3118N47jxEp+3C6AtJJBiV07574orQ9u6kmpQna77f8Dy3CjP6uqcU4zhey7r9H57HB12VhcS+FfBcd9C3l6lqsoMZ7rCp5/Oue8NaXJrOuWunRjiV/nPog+8fyrq/E3iLwrd6j5M+i3Fytov2eJ1n2gqvHAxWOCgoQlWclF7Ju+/XbsvzNsdNzqRoqLkt5JW26b23f5GZ8QraGae08Q2agW2pxB2A/glH3ga2/DWsjRfh/bTSwrPazXrRXMTD7yFefxpNPudG8S+G7zw3plhLZzQqbq2Ekm/LDqB+FZNyGHwqtwykEagwIPY4rtu6VWWIpO94t3W19L/ANdmcNlVpQw1VNcskrPe1nbby/FGf400NNKmS6sX8/S7xTJayj0P8J9xXUaj/wAh/wAD/wDXpH/MVg+ENVtZLSXw1rTZ027P7qQ/8u8vZh6Cun8SWjWHjDwfZM4kMMCpuXo2GHIow8IOEq1PZuOnZ8y09Ow8RUnGcaNXVpS17rlevr3/AOCcX4xmnXxXqW2aRcXDYwx45rd8F30viCzu/DOrSG5RoWktJJDl4nA6A+lZXi7StTl8Vai0Wn3Lq07bSIzg81seHbCTwjY3Wva0ogunhaGztWPzszD7xHYVjQjVji5SknyXfNfa39beZtiJUpYOEYtc9ly23vp/T8jhnVo3ZG+8pIP1rZ1b/R/C+k2nRpWkuG9w2Nv8jWVbRS3l5HCvzSzyBR7kmtHxdPHJrTwwnMFqi28X+6o/xzXnU/dpTl30/X9D0qnvVYR7a/p+p2fwIsy+qX9+VyqRCIH0JOf5V67XE/BrTfsPhT7S6lZLuQyEH0HA/Su2r9ByWj7HBQT66/efnOeV/bY6bWy0+4K89+N+lNdaHBqUSgvavhyByVP/ANevQqr6nZxX+nz2UwzHNGUb8RXVjsMsTh5Un1X49DkwGKeFxEKq6P8ADqfPHhOaIag9hcti3vozA5P8JPQ/n/Oq9peanoOoTra3ElrcKTFIV68HpUWq2U+larPZSgpLbykD8Dwf5VpeIlW/s7bXoRzLiG6A/hlA6/8AAhzX5uudQa2lD8uv3P8ANn6c+RzT3jNfK/T71+SF/wCEw8Tf9Bi4/Oq8PiPXIbua7j1GZZ5seY4PLY6VlUVm8VXe8397NFhKCvaC+5G7/wAJh4m/6DFx+dZepX15qV0bm+neeYgLubqR6VWq5ok1vb6xZz3ab4I5laQeozQ61Wq1Gc3bzYKhSopypwV/JI3YPDHizUNJtoWiVLVSWt4ppgh57gGsLVtK1HSbjyNRtJLd+24cH6HvXYeN/D/iDUtYm1fTZH1Syn+aFreTJRewx2xXPWMep61runaJqU9wcSiJVmzmME89a7cVhoxl7PllfZN7Pp2+6zZw4TEylH2jlHltdpLVde/33SH6TpPiPXdOS2tYpHsIGLK0jbI1Pfk8VPJonirwyP7SgjaNMEGe3cOAPfHSn+PtZmm1aXSbN2ttNsW8mGGM7QcdSfXNUfCfiC80XVInEzyWkjBLiFyWV0PXg0n9XhV9m3K605r7ei7fMa+s1KXtFGNnry239Xfd+hf0zXvGeped9i1KeXyIzLJ84GFHesmfxBrM9/Dfy6hK9zApWKQnlQeoruLPS4dJ8UeI7e3AW3k05polH8KsAcV5mKMYq9GMVKbvd317MMG6FaUnCCSsrad11Lp06/k0p9ZMW608/wAppdw/1h7Y/GrmrW+vaNYR6ZqAkhtLgCZIy25D7j0Na0H/ACSOX/sLr/Sup8S3djqWoR+FNVKxRy2cMllcH/llKV6E+hrWngYOndSak1G3a7vo/J2MqmOmqlnFOKcr90o21XmrnCeHtc8SwzxafpOoT75WCRxFsjPYDPSpX0zxT4j1e5t5d95eWhIlWSUAR/TPFHh+wutL8fWFheRmOaK7QMPXnqPauj08suqeOCrFSInwQcHrSw9GVWCjWlKybVr9lceIrRpTcqMY3aTvbvJL7jGtvCfjLTPMuLW02MUKsYZlZtp6jA5rl54pYJminjeOVT8yuMMD7ipLe+vreVZYb24jkU5DCQ8V2GrTR+IfBsHiK7iQ39hcrBcuBgzIehPvXOqdKvBqndOKvZu6t1tojodSth5p1bNSdrpWd+l9XdGZ4e8N+J2EWq6fGLX/AJ5SySiMt9M9aqa/aeIdMh+w6tHNFC0hkAPKMx6kHpXUeONH1bXryPWNCkOoae8KLFFBJ80WB029q43U7jV1hTTNSkugkDFkhmz8p/GtcVRjh4uCUvJ30f4dfVmWErTxElUbj5q3vL8d16IoVcl1TUJZraaS7leS1ULAxOSgHYVTorzIzlHZnqSjGW6Nw+L/ABMRj+2Lj86yLu6ubyYzXdxLPIerSNk1FQAzMFVSzE4AHc1pOvVqK05N/MinQpU3eEUvRG34VVbdrrWpR8ljHmP3lbhfyPNZlhbTalqcNrGpea5lAwO5J5/rWp4g26dp9toUZBdD592R3kYcD8B+tdP8E9F+1avNrEyZithtjyOC57j6f1ruoYZ169PCr5/r9y0OCvilh6FTFP5fp971PW9MtUsdOt7OP7kMaoPwFWKKK/SoxUUkj8vlJybbCiiimI8v+Nnh/dHH4gtk5TEdxgduzV5/4bvII5ZtPvmxZXq+W5/55t/C/wCB/Svoq9toby0ltbhA8UqlXU9wa+evGvh+bw7rklk4Jgf5oHP8Sf4ivi8+wUsPWWKprR7+v/BPuOHsdHE0HhKj1W3p/mjM1Kzm0++ls7gfPGcZ7MOxH1FV66C2x4g0xLNm/wCJrZofIJ/5bxj+D/eHaufIIJVgQQcEHsa+brU1FqUfhe3+XyPp6NRyTjL4lv8A5+j/AOAFWNOtJb++hs4WRZJm2qXbC59zVeiso2ur7Gsr2dtzblsvFHh68aFI9QtJAeDDuIb6EcV1Wt6ldWmkeHNc1mFV1iK43DK7XkiH94Vyth4s8R2MAgt9VmEY6B8Pj86zNQvrzULk3N9cyXEp6s5zXpRxdOjCSpOWvR2stb3838keZLB1a04uso6dVe70tbyXzZ03jrQZ5L+TXtJja90y+Pmq8Q3bGPVSB0qj4V8M32pX6TXMD2unwMHuZ5lKqqjqOeprP0fW9W0didNvpbcHqoOVP4HipNX8Ra3qyCPUNRmlQfwD5V/IcVEq2FlP2sou+9tLX9d7fL5lRo4uEPYxkrbc2t7em1/O/wAjsNJ1601bx/qKtIsdre2zWdu7cdBhc/XFcZf6Hq9jfPZz6fc+arY+WMkN7g96zhwQRwR0x2rdtvGPia3t1t4tXm8tRgbgGI/E80SxVPERtXve7d159LOwRwtTDyvh7WslZ36bO6v8zV16FtD8BWOiXWFvbu7+1SRZ+aJeMZ+tQ/FPI8SWxBIIsIMEduK5meW6vrl55nluJsbmZiWOB3+lOv7661CZZ7yZppAgQMeyjoKK2LjOnKEVZe6l6Rv/AJjo4OUKkZt3fvN+srbeWh6D4OubfxXdab9rkSPWtMkVlkP/AC8RA9D7io9MV5dV8brGjO7RPhVGSefSvP7S5ns7qO5tZWimjOUdTyDVyx1zVrG9mvLS+kiuJzmVx1at6eZQ5Y+0Wqbu110t9/5nPUyyfNP2b0aVk+nvX+78htpoms3UywwaVeM7dAYWA/M10+tQponhe38JpPFJqd7cLNd7W+WL0UmsW58XeJriFoZdYuSjdQDj9RWI7M7FnYsxOSWOSa5lWoUYtUk23pd2WnW1r79zqdCvWlF1mklrZXevS7dtuxuXek+JfDt3tWO8gY8rLb5KsPUEVva/Ne3nw4juvESY1BbkLZvIu2V4++e5rnNM8UeINNh8mz1SZY+yt84H0zVLVdT1DVLjz9Qu5LiQdC54H0HarWJo04SjT5veVrPZf526aIzeGrVKkZVOX3Xe6vd+XlfrqypRRRXnHphW34dhjs4JNevFBhtztt0P/LWbt+A6/hVLRdNk1K78oMIoYxvnmb7saDqTUniDUY7yaOC0Ux2FquyBD3Hdj7muikvZr2svl6/5L8zmqv2kvZR+fp29X+RViS61PUljXMt1dS/mxNfRXhTR4dD0K20+EDKLl2x95j1NcJ8G/C/lp/wkF9GN7grbKw6Du1en19lw9l7pU3iKnxS29P8AgnxXEeYqtUWHp/DHf1/4AUUUV9IfMBRRRQAVg+N/Ddt4k0lraTCXCZaCT+63+Fb1FZ1qUK0HTmrpmtGtOjNVKbs0fMd5bXukam9vMr293bv24II6EVr3UMfiK3e/s1VNUjXN1bjjzgP+Wie/qK9W+Ing2DxFa/abcLFqMS/I/Zx/dNeIut9pOpFWEltd27/QqRX57jsDPL6jhNXpvb+u6/E/RsBj4ZjTU4O1SO6/ro/wK1FdC0dp4jBktxHaavjLw9I7j3X0b2rAljkhlaKaNo5EOGVhgg15lSk4arVPr/XU9SlVU9GrNbr+unmNooorI2Citjwr4eu/EV1Nb2k0URhj8xmk6Yq5rfg3VNLtI7zzra7tXcIZoH3BSema6I4SvKn7WMXy9zmljKEKnspSSl2MPTRanUIBeqTbFx5uG2nb35rY8dDw6NRiPh07oDH87biRke1aVx8Pb+3U/aNX0yJtm/Y8mGxjPSsTWvD91pelWmpyTRTW91kI0fYjsa6J4fEUaMoTp+d+qOaGJw9etGcKnlbo7/8ADHefCK30CTS57u6to4rkE27ySyDbIG7AHpXC+NYdPtvEd3Z6ZbNbwwOY/mfduPqPat3Tfh3q97CqtqVtb/uVuBE244DdDx34qho3g3VNXshqEl5bWscjlImuXwZSDjiu2vTxFXD06HsbNddNe/p0OKhUw1LE1MR7e6eltdO3r19B10PCn/CDxNDu/tnduZPMOQenp0xziuWrp9L8E6nfT30P2qztzZPslZ3yufqKc/gm8/tS006HUrC4lugxUxPuC7fWuOrhcTVUZezt000v0++52UcVhqLlH2t3q9dbaX+6xy1FdRq/gbWNPspbyOW2voof9d9nfJj+orlx0rjrYerQfLUjZnbQxFKvHmpyugooorI2CrWl2FzqV4ttbKC3VmPCovdiewqXR9LuNSkYoyw28fM1xJwkY/qfarWpanbQ2baXoytHak/vp2/1lwff0X2renSSXPU2/F+n+Zz1Krb5Ke/4L1/yDWL61t7P+xtKYtbK2bifobhx/wCyjsK1Pht4Tk8RaiLi5Rhp0DAyH/nof7oqr4F8J3fia/AG6KxjP76bH/jo96950rT7XS7CKxsohFBEMKo/mfeveyjLJY2oq9ZWgtl38vT8z5/OM1jgaboUXeb3fbz9fyLEMccMSRRIERAFVQOABTqKK+5Wh8E3cKKKKACiiigAooooAK5fxx4NsPEluZABBfqP3cwHX2b1FdRRWNehTrwdOorpm2HxFTD1FUpuzR8z61peoaJqDWt9C8MyHKsOh91NX4tWtNTiW119GLgbY76Nf3iem4fxCveNe0XTtbsza6jbrKn8LdGU+oPavHvGHw91TR3e4sFa+suuVHzoPcd/wr4rHZPXwTc6PvQ7f5r9V+B91gM6w+OShW92fR/5P9H+Jzup6LeWUYuE2Xdm33LiA7lP19DWbVvTdRvtNmZrSZoz0eM8q3sy960TdaDqR/0y2fTLk9Zbf5o2PqVP3R9K8Tkp1Pgdn2f6P/P7z3OepT+NXXdfqv8AL7jf+DojN9q4mZli+wtvK9QvfFaOpR6fongW0h0Jp72z1O6VmnkOdmCOMdulcxY2Ou6Ws1xodzDeQzxmNntyCWU9RtPzfpWWmqarp+nvo7SPFblw5hlTkMO4z0r06eLWHw6pTg07S19X06Wa3/A8upg3iMQ6sJpq8dPRdet09V+J6N8Qho51MrdaDe3d19lTbPFnaOOPyrO+H9qniTwpL4fnZRLZXaTRhv7hPzf1Fc7/AMJ14o8vy/7S+XG3HljpWVpOsalpV3LdWFyYZplKyMB1Bq6mZUJYn2tm4u6aslo/Tf5kU8sxEcL7K6UlZp3b1XqtPkeueENSXUvGfiNozmC3hjgi9lXP9c1zPh+7+2aJZ6N4i0G7msXmYWV5CDlfm6jH865DQfEWraHLcy6dNGj3X+uLxhs9fX6mpdL8WeIdMtjbWeousJzhWG4L9PSqWbU5KPPe/vX0TTu07a9PyIeUVISnyWt7ttWmuVWvp1/M9A0PSbXRLTxRps6zajbRuhKqfncEZx9ayvCK2H/Ce2DabpN1p8RicFZs5Y47ZrkdN8T65p0s8trfuslw26VmG4sfxqW58X+IJ7u3vJr/ADNb58ptgG3PWksyw3uWi1yvay25r73vsV/ZmJvUvJPmW92teW21rbnX+A7PULTxLr99dxSw6aI5fNMnCvz0Ga81nKNPI0f3C5K/TPFdBc6t4t8SQfZ3lurmA/eCLtjP+8elQ/2LZ2IDa3qUcJ/597YiSQ/j92uTEy9tCMKSfKru703OvDRdCpKdVrmdlaOu34mJGjySCONGdz0VRkmtyPR7bTUFx4gm8s4yllG2ZX+v90U19djtIzDodmtiDwZ2O6ZvxP3foKzrCyv9VvPJs4Jbq4c84559z2rlioQdorml+H+b/rc65OpNXk+SP4/5L8fkT6vrE99GtuqJa2Uf+rtohhR7n1NdB4D8DXniB1u7sPbacD94jDSey/411ngn4awWvl32vbZ5+q24+4n19a9HjRY0WONQqqMAAYAFfSZfkM6slWxf3f59vQ+ZzLiCnRi6OD+//Lu/Mg0uwtNMsY7OxhWGCMYVVH61Zoor6+MVFJRWh8ZKTk3KTuwooopiCiiigAooooAKKKKACiiigAooooA5bxR4F0PXcytD9luf+esIwT9R0rzTxD8Ode0zdJaqNQgHeL7/AP3zXulFeTjMlwuKvJq0u6PYwWeYvCWipXj2Z8vf6VY3B/19rMvXGUYVpw+JNTEYiuTDexj+GeME/wDfXX9a+gdR0nTdRj8u+sYLhfR0Brk9S+GHh253Pb/aLWQ/3Xyo/CvBqcPYuj/Andfd/wAA+gpcSYOv/vFOz+//AIJ5Z/aWh3H/AB96CIT3NnLt/wDQs0Y8Kyfd/tS3/wB9lf8AkK7G/wDhLdof9B1VJR/01Tbj8qy5/hf4ljUlZLOX2Vzn9RXnzy/HxfvUb/JfoejTzHL5L3a1vm/1ML7J4aP/ADGrkfW1Jo+z+GV5OqXkvssBX+daJ+Hvikf8uKn6MKfD8OfFEjbTaxR+7PxWKwmJ/wCgf8H/AJmzxeF64j8Y/wCRl+b4Wj+7Z6pO3vMoX8sUDXLWD/jw0OxhPaR8u/6nFdHD8KvEDEebdWSD2Yk/yrb0/wCEtuu1r7VZZP7yRoAPzrpp5bmM37tPl+SX/BOarmmWwXvVOb5t/wDAPN77XNVvPlmvZFT+5F8i/kuM03SdG1TVJfL0+wmnJPLBeB9TXuGk+AvDOnHclh9obs07b8fSuliiihULFGiKBgBRivQo8NVaj5sRU+7X8WebW4no01y4an9+n4I8q8O/CqVts2uXYQd4YTk/i1elaNpGnaPai3060jgQDnaOT9TV6ivo8JluGwn8KOvfqfN4zM8TjH+9lp26FGO+ka5kha1ZfLXcx3A8c4/lTf7Ys/7PivQXKSsFVQvzZJxjFS/ZpPtdzNuXEsaovsRn/Gqo0lRboRjzwiKTn5cjuB61q3VW3n/wDFKi9/L/AIJq0UDpRXScoUUUUAFFFFABRRRQAUUUUAFFFFABRRRQAUUUUAFFFFABRRRQAUUUUAFFFFABRRRQAUUUUAFFFFABRRRQAUUUUAFFFFABRRRQAUUUUAFFFFABRRRQAUUUUAFFFFABRRRQAUUUUAFFFFABRRRQAUUUUAFFFFABRRRQAUUUUAFFFFAH/9k=">
            <a:extLst>
              <a:ext uri="{FF2B5EF4-FFF2-40B4-BE49-F238E27FC236}">
                <a16:creationId xmlns:a16="http://schemas.microsoft.com/office/drawing/2014/main" id="{F4F51283-D258-46CD-ACBF-B6326EEC019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data:image/jpg;base64,/9j/4AAQSkZJRgABAQEAlgCWAAD/2wBDAAUDBAQEAwUEBAQFBQUGBwwIBwcHBw8LCwkMEQ8SEhEPERETFhwXExQaFRERGCEYGh0dHx8fExciJCIeJBweHx7/2wBDAQUFBQcGBw4ICA4eFBEUHh4eHh4eHh4eHh4eHh4eHh4eHh4eHh4eHh4eHh4eHh4eHh4eHh4eHh4eHh4eHh4eHh7/wAARCAEBAP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kZlUfMwH1NAC0Vl3fiLQ7UlbjVbSNh1UyjP5Vk3PxB8LQE7tQLf7iFq5qmMw9P4ppfNHTTwWIqfBTb+TOqorjT8TPCf/P1P/34alX4leE2OPtkw+sDVl/aeD/5+x+9G39l43/n1L7mdjRXO2njbwzc/d1WFP8Arodv862LLUtPvRmzvIJx/wBM3Brop4mjU+CSfzOephq1L44NfItUUUVsYBRRRQAUUUUAFFFFABRRRQAUUUUAFFFFABRRRQAUUUUAFFFcl4v8d6ToO63Rvtd5j/VRnhT/ALR7VjXxFLDw56srI3w+Gq4ifJSjdnWO6opZ2CqOpJwBXJ+IviB4f0ndGk/2y4GR5cPIB9zXkvifxdrWvyMLq4MNv2giOFA9/Ws/TNG1HUF329uRD3mkOyMf8CPFfLYriOpUlyYWHzf+R9ZheGadOPtMXP5L/M63Wfihrd3uSwhhsoyMf3mH0NcjqOtarqEm691K5mY+shH8qumz8P2Jxe6hNfTDrHarhAfQk/0o/t6O2G3S9IsrUf3pF85j/wB9dK8KviK9Z/7RV+W/4LQ97D4ehRX+z0fnt+L1/Ay4bG9um/d2lxKfXYT+pq/D4Z16QZTTJMepZR/M1Hca/rM42tqM6J/cjbav5CqEs00xzLNJIf8AaYmuT9wu7+5f5nZ/tD7L73/ka/8Awi2sd4Yh9ZV/xoPhXXD/AKu0WU+iyr/jWJj6/nRj6/nRzUP5X9//AAA5K/8AOv8AwH/7Y0p9A1iEHzdNmGPQBv5VSIuLU8/aLc++5Kkgv76AgwXtxER02yEVoReJdXXiaaK7Hf7TEJP50/3D2bX3P/IG663Sf3r/ADJtI8Y+ItMK/Z9SkkjXpHKdy12eh/Fg5WPWNP4/ilhP/stcT/aGh3n/ACENJe2c9ZrN+T/wE8Cg6FFeKX0XUYbvHWGQ+XKPz4P4V6GHxmMo/wACpzLt/wAB/oedicFgq/8AHpcr7/8ABWn3nu+ieIdH1mIPp99FKeMpnDA+mK1K+YJI7zTrsB1ntLhDkZBRhXc+FPiZqFjst9YjN7AOPMHEi/4172D4khJ8mJjyvv0/4B89jeGJxXPhpcy7df8AJns1FUND1jTtasxdadcpMh6gdV+o7Vfr6aE4zipRd0z5acJQk4yVmgoooqiQooooAKKKKACiiigAooooAKiuriC1t3uLmVYokGWZjgAUzUr6106ylvLyZYoIxlmY14T478YXniS7aONmg05D+7izjd/tNXl5nmlPAw11k9l/XQ9XK8qq4+emkVu/66m346+I1zfPJY6GzQWv3Wn/AI5PXHoK4fTbC81S6MdrG0r/AHndj8qjuWY1b0rSVktv7R1KU2mnKfvY+eU/3UHf60mqay9xB9hsYRY6eDxCh5f3c9zXw2Jr1MTL22Jl6L/LsvP8z73DYenho+xwsfV/5935fkWM6Jo5woXV71e54gQ/+zfWqs15qmu3iW8twWLnCx52xqPoOMVmVo+GpoINdtJLnHlB8Nk4GPf2rnjVc5KG0W+n69/mdMqSpxdT4pJbv9O3yN8WumaFotxBeQJqZmuFWZkXa1uoHJU+/UHvisPVtI+zQLfWM32zT3OFlUcof7rjsa1pEeB5VhJliTI2Py8an+Bx/EvoR0rNtLx9Lma7scTWUvyT278rj+639DXXXUGlFqyX3r/Nd/6RyUHNXlF3b77P/J9vx7mPRWtrenQRwpqmmln0+Y4APLQv3Rv6Vk151Sm6cuVno06iqR5kFFFFQaBRRRQAUAlWDKSGHQg4IoooA2LTX5/JFrqkK6laf3Zfvr7q3XP1qSTR7a/ia40C4afaNz2kvEyD2/vCsOnQySQyrLDI0cinKspwQa6FX5laorr8fv8A8zndDlfNSdn+D+X+Rb0jVNQ0a+FzYXElvMp+Ydj7EV7P4D8dWevqtpebbbUAPuZ+WT3X/CvK47yy14CDVTHa3/SK9UYVz6SD+tZN9aXml33kzq8E6HcjKevoynvXoYLH1sA+em+aD3X9bP8ArU83HZfRzBclRctRbP8Ardfl5H05RXm/w08efbimk61KBc9IZm4EnsfevSK+8weMpYumqlN/8A/P8bgquDqunUX/AAQooorqOQKKKKACiiigAqO6nhtbeS4nkEcUalmY9ABUleP/ABg8VNeXbaDYTf6PEf8ASGU/fb+79BXDmGOhgqLqS36Luzvy3ATx1dU47dX2Rg/ELxZceJNQMcTMmnQn91Hn7x/vGqGk6fbw2g1fVwRaA/uIOjXDDsP9n1NR6Dp8MyyajqBKadbffI6yt2Rfc1W1jUZtTvDcSgIgG2KJfuxoOigV+e1K0pyeIrayey/X0XRdT9HpUY04rD0NIrd/p6vq+gatqVzqdz51wwCqMRxrwka+gFU6KK4pSc3zSep2xioJRitAqawMa30Blxs8wbsjPFQ0ZwQw6g5FEXZpjaurHYa5KZLiSOWNTNAxWO6tDh1X0kT0rljI0E0nlyLIsgIbjAYfTtXR6s1rdpbagZIFluIwxIPluZB94ZH3se9YOpxSrIGkDE92KjJ+uK78Zdyckefg7KKiy74RuJRqi6eIhPbXv7uaA9GGOo9CPWoPEOl/2Xe7YZhcWcuWt516Ov8AiO9WPCR8qXUb0cPa2Mjxn0fgD+ZpfD80V7aPoN64VJm3Wsjf8spfT6HpUxjGdGMJbu9v8vnr8/mVOUoVpVI7K1/8/krfL5GJToo5JpViiQu7HCqOpNOuYZbW4kt7hCksbFXU9jW5oNlc2MP9rtaNK/KwxGQIcEEFuea5qVFzny/f5HTVrKEOb7vMda+G08mKW9uvLJY+YE+ZQB/CW7NVi0sfDk0Ulu0d3DclyrtIw/cD+Fsd1PesXz47WbCQ3FvIP4hPux+HQ1BcX7tcibeu9RjeRgsPcV1e1o0/sr8zl9jWqbzfy0/zG39pNY3ktpcLtkjbB9D7j2qCtrxA32vSNI1JsGWSJoZW9dhwv6Vi1y1oKE7Lbdej1OujNzgnLfZ+q0CiiisjUK2tL1G3urUaRrLE23/LC46vbt/VfasWitKdR03df8OZ1KSqKz/4Yt6pYXWl3vkT8MMNHIh+Vx2ZTXrXwq8Y/wBqQDR9Sl/02IfunY/61f8AEV5to1zDqFmND1KQKM5s7hv+WT/3Sf7p/Ssx1vNL1Iqd0F3bv17givRweLlgaqrUtYvdfp69n/wTzMbg44+k6FXSa2f6+ndf8A+naK5zwB4kj8R6IkxIF1FhJ0/2vX8a6Ov0ShWhXpqpB3TPzavRnQqOnNWaCiiitTIKKKCcAk9KAOW+JfiL+wPD7mFgLy4/dwj09W/CvDNOs7jVNRS2jbdLKxLOx6DqWP0rZ+IuutrviSeVWzbQExwjtgdT9ahjzo/hsyfdvdTG1fWOEdT+J/Svz3M8Wsbim7+5D+vxZ+jZVg3gcIkl+8n/AF+C1IPEV7DK8WnWBIsLP5Y/+mjfxOfr/KsmiivGqVHUk5M9unTVOKigoooqDQKKKKANnRdQ/wBAl0yVoFy2+B5YwwDd156A+tS3Gm3i2gkNhbiGQ43RXW7cfYZrFtvLNzCJv9V5i78/3c8/pWx4iijTUnjmv1RE/wBTFEuQqH7vH0rtpz5qXvdNOn6nDUhy1bR0vr1/QPD8bLa65CwwwsWbHsCKwx27GtzwnsXXBbuz+Tdxtbu7rjqMj9QKxZY3hleGRSroxVgexFZVV+6g/Vfr+prSdqs13s/0/Q67TorXXYE1i52Nc6emLqJmC+eB9xs/ofpWDrkz3Fw9xNbRK7n70cxfHoKTw7fpp+qJJOgktZQYriM9GRutbd5p1n4cuH1C5iSRmOdPt85WQdpT/sjtXVf29K+38z/J/wBdfU5LfV61t7/CvzX9dPQz4dLstOto7vXHffIN0VlH99h2LH+EfrSf8JFLFiPTtL062TOFRoRKc/Vqybu4nu7qS5uZDJNIcsxrT8IWtvcauLi9YpZWamedsZ4HQfXOKxp1HKap0dF36+rf9I3qU1GDqVvefbp6Jf0y145u5JZ7GykWJZLa3BkEUYRd78kYHGRXO1v6ppF1fzXOp2N3BqSuxkkER/eLn1XtWBUYvndVykt9vQvB8ipKMXtv6hRRRXMdQUUUUAFb8v8AxPtF84c6lYJiQd5oR0P1FYFWdKvZNO1GG9i6xt8w/vL3H4itqNRRfLL4Xv8A5/IxrU3Jc0fiW3+XzNPwPr8vh/XobxWP2dyEnXsVPf8ACvoeCWOeFJomDI6hlI7g183+JbGO1vhNa82d2vnW5Hoeq/geK9R+C+vNe6S+j3D5mtP9WSeSh7fhX03D2MdGs8JUe+3r/wAHc+W4jwca9GOMprVb+n/Aeh6FRRRX2R8SFcx8TdZGj+FbhkbE848qId8nqR9BXT1478cdT+0aza6Yj5S3Te49HP8A9avLzjFfVsJOS3ei+Z6uS4VYnGQi9lq/kcPodi2parb2meHbMjHso5JNP8QXw1DVpp4+IVxHCv8AdjXhRVzR/wDQvDupaj0kmxawn2b7xH0wKxK/PZ+5SUe+v6L9T9Hh79WUui0X5v8ARBRRRXOdIUUUUAFFFFAAeRiumspl1DShLiL7TaqFmAg3yyL/AAsv06VzNWNPvJrG7S6t2Ideoz94dwa2oVfZy12ZhiKXtI6bos3rXG+No1uS6MGVpT84I/2R0q7rcK6tZnXbRf3owt/EOqP/AH/of51ckaPVLF20aA+ezfvIt3MQ7tk8n+VZFlczabqHm6c4k8pSszN9yQdwfauqUVHSTvGX9XXp1OWEnLWKtKPT9H69P8jM6it7La14bwSXvtLXj1eD/wCxoudMttUha90NSkoGZ7An50909R/Kn+DbC+XVYLzDQRBivzDmXIwVA7j1qKNGaqclrxl2/P5f8AutWhKnz3tKOuu/p8/+Cc8vzMFX5mPQDqa6O8srzTfC8NotnceffkTzkRn5Yx9wfzzWvDqMMOs6n/ZdvbQ2lnAdkaIGBlPG7J5wDVUwpZ3cyXWqarcXtqvm3LQsfLizz0PUcit4YaNNPW97q/8Al3vZ/K5zzxUqjXu2tZ26v17Wuu+tjk7ea4s7lZoJHgmjOQRwQa2tRWLWtLfV4I1jvbcgXsaDAcHpIB/Or/i1LbUPDtlrVvPJNKkjQTyPB5fmZ5B98dKy/Bj/APE/itW/1d4rW8g9mH/1qy9n7Op7Fu8ZWt89mbe19pS9ulaUb3+W6/yMainSLsldP7rEfkabXAegFFFFABRRRQBuad/xMvDV1p55nsj9pg9SnR1+gHNJ4F1g6L4mtL3cREW8uXHdT/kVT8PXgsdZtrh/9Vu2yj1Q8MPypmu2bWGr3Vp08uQ7T7HkfzrsjVlFQrR3i7fqv8vkcUqUZOdGW0lf9H/n8z6ZVgyhlOQRkGlrnvh1qQ1TwjYz/wASJ5T5POV4zXQ1+m0Kqq041I7NXPyyvSdGrKnLdOwV83+Mrxr/AMU6jdMckzMoPsvAr6F1qb7PpF5NnGyByD74NfM8SyXVyi9ZJnH5k18vxTVdqdJdbs+r4TpK9Sq+ll+pseIP9G0jSNOXgeR9qcf7T+v5ViVr+MpFk8R3KJ/q4dsaewAH/wBesivlcS/3rXbT7tD63Cr91F99fv1CiiisDoCiiigAooooAKKVdpdQzbVyMnHQetdcvhaAW63FrBdakjAbXjkXy2z69xW9HDzrX5ehz18TTo25+pytlPcW90klnJIk4PymP73/ANeu50e0tNStXTVo7bS7lIzKuzpIf7zoOlVbSyuIZo4JfsWhCVggRQZZ2Pt3X61fsPDtnY3E2vf24y2cUjwzPdRkmZT8rYx1Nepg8NOD2uuqdkl52ev5HlYzE06i3s+jV235XWn5mbD/AGDpsouodSsfOBz5is0zfUKQADTzd6trUskPh+yvJ5Zhtkvphh2X0Xso+lN0FfB2n6tLcSatHcWxBESS2jlo/Q+hrsLbXfDl5fSXOnXVxO1vEcWcCGISL6BTxn6c10YekqkbSnGOu0Wr/m/wVzmxNV05c0acpabyTt6bL8XY4KLTdS8MahjVbGVrO5iMcjRjcNp7g+orbsp72G9tpn0231iymxD9tijy7J23+446+lO1H4iwMrw2ujOYy2TFcyZAb6D+Vc3qfi7Wr2F7eOWOytnOTDbIEH4kcmsJVcLh9KdRtdNP89LfK50RpYvE61aaT66/otb/ADsb3xW1K0UWnh/T5IpI7f8AeXEkYADSEe3t1rm/BiZ8R205/wBXbZnk9lUc1kRq0kgSNWd2OAoGSTW9dqug6TJYFlOp3gH2jac+TH/c+p71ySrvEV3iJKyX6bL+vU7I4eOHw6w0Xdv9d3/XoYUreZNI/wDecn9abRRXnHpBRRRQAUUUUAIelbnif/SLTS9S/imtxHIfV16n8sViVtf8fHgn3srz/wBGf/qrejrGcfK/3f8AAuc9bSUJedvv/wCDY734D3oNtqGnsxLB1kUegxg/rXp9eH/Bi7Nv4w8kdLmEofw5r3CvvOH6vtMFFdro/P8AiOj7PHSf8yTMD4hzG38F6nMDjEP8yBXhHhiPzfEWmxHo1ygP517f8U/+RC1T/rmP/QhXivhD/kZrH2lFeNxBrjqUfJfme1w4rYCrLzf5FPVpPN1W7k9Zm/Q4qtUl1/x9z/8AXV//AEI1HXy83eTZ9ZBWikFFFFSUFFFFABRRWrqFnp9vpNrIs0v2uaISgEfKwLEEe2MVcKbkm10InUUWk+plVNbXd3ag/ZrmWIHqFcgH8KILdpzFHA6yTSMV8odR+PShbW4ZLh1TK22PNOfu5OB+tEVNaxCTg9JHodlrPhSytIdQtJ3huJLcRzxk+ZIW7kqep565Fcf4m1+41hordcw2Fsu2CAen94+pNU9Vs1tbyK2hDvIY1LDGSWPYVTmSSFmSSNkdeqsMEV24rG1px9m0kutjhwuBowl7VNt9LiU6GWSGZJYZGjkU5VlOCDWlq9tGl9Dpdnb5mXaDICSZWYA9O3WpbW3XTda/snULaGfzZFjcg/dzxwfqa5lRkpWv1tfzOp14uF7bq9vIe2tWV8B/bemCeX/n4t28uQ+7etN2+Fx83mai3+xtx+tZ11Zyx6pcWEKPO8UrRgIuS2DjOKrN8pKtwQcEHtVSrzXxxTfmv6uRGhBr3JNLyf6dPkbZ1y3s0KaHp62bEYNxK3mTY9j2/KsV2Z3LuxZmOSSckmkALEKqliegA5NbepaVb2mkmY+YtyiRh1PTeSc/pil+8rpvovkhpU6DS6v5sxKKeYZlhWZopBExwrlTtJ9jTK52mjoTuFFFFAwooooAK2tH/eeGdZg9DHN/3zn/ABrFra8O/wDIN1sf9OZ/mK3w38T5P8mc+J/h/Nfmiz8M5hB4402RuhZl/MYr6Dr5w8EnHivTf+uwr6Pr7DheX+zzXn+h8XxXH/aIPy/U5v4nIZPAmqKvXyhj/voV4j4SYL4n03PAa4VSfrXv/iu3+1eG9QhxnMDH8hmvnPSZhBqNpcE4Ecqtn8a4+I1yYulU/rRndw0+fB1afn+a/wCAJfKUvrlT1Ez/APoRqGtHxRCbfxFfQkYIlz+YB/rUWl6Xe6n9p+xxeZ9miM0vPRB3r5mVOXtXBK7uz6iFWPslOTsrIp0UgORmtXQdB1PXPO/s+FZBDjzCzBQM/Wop05VJcsFdl1KkKceabsjLorpv+EF8Rf8APG3/AO/6/wCNQw+DtcluJbdIYC8WN/75e/410PA4lf8ALt/cc6x2Gf8Ay8X3nP8A0GTXSaxompPa6UvkbPLswrF2AAO4nH5Gpk8C+J4iky28SEHKP5y9R6HNMm8JeJrq9kWYrLPgMxa5XnP41vTwlaEWpUpa/wDDmFTGUJyThVjp8/LuWdLX+y59HS5s4t2JsO46Oehz356VVsry7GmaxGbOJb1vK8w7Pmcb+mOmKmbwT4sMKh0UxAjbmdcZHpzVQeGfER1r7Cqhrx4jIdsoOU6HJzW7jiIWXs5Jbbd1bt9xhGWGnd+0i3vv2d++3c1IkSPV9R1JbWW5lJjS3WIjI3Dlhn6VzPiIs2pys8ivIfvBTkIf7ue+K3f+EP8AFflrHuTYo2gfaV4Hp1rNl8LaxHq9vpRhRru5VnjVZA2QOvNZ4mnXlBR9m1r26v8AqxphqlCM+b2qenfov6uT3DNBdXWtKpK+Sgt2/wBogLuH0INElu91rOnXqZMbxJM8nYMnLD9KuSeD/FjWaWTCJoI2LLH564B/OsXVbTXNFRtOv0uLWKTkxk/I/wCNKrGpTV6kGlvt1/rQdKVKo+WnUTltv0/rU6XT/ItdSSeWT7OLm48+eY/ecscrEvtyCTTZHstLuNMgniiNxc73nZgDtRs4H48Vl2PhXxFqtpFdsqxwlcQtcShNw/2Qaz9c0TVtHdF1O1kjDcRuTuVh7GtJVa0KfP7Npd38vz/UyhSozqcntU31S+f5fojStNPl02yd5AIJXJ86dsfuYx/Cv+03atHWIV1HUXhZmEUt3EWbvsKDB/SuPkuLiSBIJJ5HiT7qFsgVf8P2Or6teNZaWZGkMZ3ANgbR2NYU66lalCLadtDerh3G9Wc0mr6/d/kaXiiczWA/cvZW4fEMLsCz44BAHRR6+9czUl0J1uHjuS/moxVgx5BHaraaNqL6K2sJbs1kr7WkHY/SuerKdebaWx00oww8FFvf9ShRSE8Z7Vpy6HqUdxYQPBiS/QPbjP3gelYxpyn8KubSqRh8TsZtFdO3gPxIpKm2h3D+Hzlz/OsTVtL1HSZ/J1Gzltn7bhwfoehrWpha9JXnBpehlSxdCq+WnNN+TKdbWg/JoutSnp5Aj/En/wCtWLW1Z/uvBmoueDNdQqvuBnP9KMN8bfZP8mGJ+BLu1+aHfD+Fp/GOmxr183P5V9FV4L8JITJ45s3AyI1dj+RFe9V9lwxG2GlLu/0R8TxVO+KjHtH9WMuI1mgkhb7rqVP0Ir5l1e3+yard2uMCKZlH0B4r6drwf4uaabDxjNKFAju0EqAfkf1qOKKPNRhUXR/mXwpX5a86T6q/3GZ4v/e3Nlf9ftdokjH/AGuhH6VqfDPp4h/7Bb/zrLb/AE3wardZNOuMH1KP0/AY/Wtb4Xo8ja+kalmOlsAAMknNfPYbXGQl/Mr/AIO/43PpMT7uCnF/ZdvxVvwscYn3F+ldt4At7m78LeJrazRpLiSJAir1JzXLJpOq7B/xLbvp/wA8jXV+Cob6Dwv4ojjinjuhCm1VUhwc9u9Z5dTlGsuZO1pf+ks1zKpGVB8rV7x/9KRk/wDCK+LP+gdefnWLcC6triSCZ5Y5UO11LHINaX/FUemq/wDj9Zl3HcxzsLtJUmPLCQEMffmsK6gknBSXr/wx0UHNtqbi/T/h2dZr0so+GegMJXDG4lydxyea5HzpuvnSZ/3jXWa//wAkx8P/APXxL/OuQrTHt88f8Mf/AElGWXpezl/il/6UzsdZll/4Vhozea+43UmTu5pPhZ50+t3qKzySNZSKvOTnFJrX/JLtG/6+5KPhX5n9s33l7t/2KTbt65xXbB/7bR9I/kcM1/sNb1l/6UUW8K+LNx/4l151PetD4eWt7ZfEixtb+OSOdEkyjnkAocVjt/wlG5uNV6n+/Wx8OY75fiHp738c4ldZCDMDlgEPrWWGjT+sUuSMl7y39fQ1xUqn1arzyi/de2+3qc7ex6j/AGhc7Vu/9c+MZ/vGur1Bri3+HNmuvhzP9uD2yS8yeWOvXnFVoPHmvWeuM9xOtxbRzsHiaMcrn6Uzx5ptxc6lbavbXcl3p+okeRLI2REx/gPpiqgqcKdSdFuT2aelr9d3f9GTN1J1KcKyUVumtbtdNlb9UafjbRdT8RXUes6HKt/p5hQRwxyfNBgfd21xupy6xFEmm6k12iRMWWGfPyn8au3+jeJPDtyD5V1H/cmtiWR/cEV0Guy3118N47jxEp+3C6AtJJBiV07574orQ9u6kmpQna77f8Dy3CjP6uqcU4zhey7r9H57HB12VhcS+FfBcd9C3l6lqsoMZ7rCp5/Oue8NaXJrOuWunRjiV/nPog+8fyrq/E3iLwrd6j5M+i3Fytov2eJ1n2gqvHAxWOCgoQlWclF7Ju+/XbsvzNsdNzqRoqLkt5JW26b23f5GZ8QraGae08Q2agW2pxB2A/glH3ga2/DWsjRfh/bTSwrPazXrRXMTD7yFefxpNPudG8S+G7zw3plhLZzQqbq2Ekm/LDqB+FZNyGHwqtwykEagwIPY4rtu6VWWIpO94t3W19L/ANdmcNlVpQw1VNcskrPe1nbby/FGf400NNKmS6sX8/S7xTJayj0P8J9xXUaj/wAh/wAD/wDXpH/MVg+ENVtZLSXw1rTZ027P7qQ/8u8vZh6Cun8SWjWHjDwfZM4kMMCpuXo2GHIow8IOEq1PZuOnZ8y09Ow8RUnGcaNXVpS17rlevr3/AOCcX4xmnXxXqW2aRcXDYwx45rd8F30viCzu/DOrSG5RoWktJJDl4nA6A+lZXi7StTl8Vai0Wn3Lq07bSIzg81seHbCTwjY3Wva0ogunhaGztWPzszD7xHYVjQjVji5SknyXfNfa39beZtiJUpYOEYtc9ly23vp/T8jhnVo3ZG+8pIP1rZ1b/R/C+k2nRpWkuG9w2Nv8jWVbRS3l5HCvzSzyBR7kmtHxdPHJrTwwnMFqi28X+6o/xzXnU/dpTl30/X9D0qnvVYR7a/p+p2fwIsy+qX9+VyqRCIH0JOf5V67XE/BrTfsPhT7S6lZLuQyEH0HA/Su2r9ByWj7HBQT66/efnOeV/bY6bWy0+4K89+N+lNdaHBqUSgvavhyByVP/ANevQqr6nZxX+nz2UwzHNGUb8RXVjsMsTh5Un1X49DkwGKeFxEKq6P8ADqfPHhOaIag9hcti3vozA5P8JPQ/n/Oq9peanoOoTra3ElrcKTFIV68HpUWq2U+larPZSgpLbykD8Dwf5VpeIlW/s7bXoRzLiG6A/hlA6/8AAhzX5uudQa2lD8uv3P8ANn6c+RzT3jNfK/T71+SF/wCEw8Tf9Bi4/Oq8PiPXIbua7j1GZZ5seY4PLY6VlUVm8VXe8397NFhKCvaC+5G7/wAJh4m/6DFx+dZepX15qV0bm+neeYgLubqR6VWq5ok1vb6xZz3ab4I5laQeozQ61Wq1Gc3bzYKhSopypwV/JI3YPDHizUNJtoWiVLVSWt4ppgh57gGsLVtK1HSbjyNRtJLd+24cH6HvXYeN/D/iDUtYm1fTZH1Syn+aFreTJRewx2xXPWMep61runaJqU9wcSiJVmzmME89a7cVhoxl7PllfZN7Pp2+6zZw4TEylH2jlHltdpLVde/33SH6TpPiPXdOS2tYpHsIGLK0jbI1Pfk8VPJonirwyP7SgjaNMEGe3cOAPfHSn+PtZmm1aXSbN2ttNsW8mGGM7QcdSfXNUfCfiC80XVInEzyWkjBLiFyWV0PXg0n9XhV9m3K605r7ei7fMa+s1KXtFGNnry239Xfd+hf0zXvGeped9i1KeXyIzLJ84GFHesmfxBrM9/Dfy6hK9zApWKQnlQeoruLPS4dJ8UeI7e3AW3k05polH8KsAcV5mKMYq9GMVKbvd317MMG6FaUnCCSsrad11Lp06/k0p9ZMW608/wAppdw/1h7Y/GrmrW+vaNYR6ZqAkhtLgCZIy25D7j0Na0H/ACSOX/sLr/Sup8S3djqWoR+FNVKxRy2cMllcH/llKV6E+hrWngYOndSak1G3a7vo/J2MqmOmqlnFOKcr90o21XmrnCeHtc8SwzxafpOoT75WCRxFsjPYDPSpX0zxT4j1e5t5d95eWhIlWSUAR/TPFHh+wutL8fWFheRmOaK7QMPXnqPauj08suqeOCrFSInwQcHrSw9GVWCjWlKybVr9lceIrRpTcqMY3aTvbvJL7jGtvCfjLTPMuLW02MUKsYZlZtp6jA5rl54pYJminjeOVT8yuMMD7ipLe+vreVZYb24jkU5DCQ8V2GrTR+IfBsHiK7iQ39hcrBcuBgzIehPvXOqdKvBqndOKvZu6t1tojodSth5p1bNSdrpWd+l9XdGZ4e8N+J2EWq6fGLX/AJ5SySiMt9M9aqa/aeIdMh+w6tHNFC0hkAPKMx6kHpXUeONH1bXryPWNCkOoae8KLFFBJ80WB029q43U7jV1hTTNSkugkDFkhmz8p/GtcVRjh4uCUvJ30f4dfVmWErTxElUbj5q3vL8d16IoVcl1TUJZraaS7leS1ULAxOSgHYVTorzIzlHZnqSjGW6Nw+L/ABMRj+2Lj86yLu6ubyYzXdxLPIerSNk1FQAzMFVSzE4AHc1pOvVqK05N/MinQpU3eEUvRG34VVbdrrWpR8ljHmP3lbhfyPNZlhbTalqcNrGpea5lAwO5J5/rWp4g26dp9toUZBdD592R3kYcD8B+tdP8E9F+1avNrEyZithtjyOC57j6f1ruoYZ169PCr5/r9y0OCvilh6FTFP5fp971PW9MtUsdOt7OP7kMaoPwFWKKK/SoxUUkj8vlJybbCiiimI8v+Nnh/dHH4gtk5TEdxgduzV5/4bvII5ZtPvmxZXq+W5/55t/C/wCB/Svoq9toby0ltbhA8UqlXU9wa+evGvh+bw7rklk4Jgf5oHP8Sf4ivi8+wUsPWWKprR7+v/BPuOHsdHE0HhKj1W3p/mjM1Kzm0++ls7gfPGcZ7MOxH1FV66C2x4g0xLNm/wCJrZofIJ/5bxj+D/eHaufIIJVgQQcEHsa+brU1FqUfhe3+XyPp6NRyTjL4lv8A5+j/AOAFWNOtJb++hs4WRZJm2qXbC59zVeiso2ur7Gsr2dtzblsvFHh68aFI9QtJAeDDuIb6EcV1Wt6ldWmkeHNc1mFV1iK43DK7XkiH94Vyth4s8R2MAgt9VmEY6B8Pj86zNQvrzULk3N9cyXEp6s5zXpRxdOjCSpOWvR2stb3838keZLB1a04uso6dVe70tbyXzZ03jrQZ5L+TXtJja90y+Pmq8Q3bGPVSB0qj4V8M32pX6TXMD2unwMHuZ5lKqqjqOeprP0fW9W0didNvpbcHqoOVP4HipNX8Ra3qyCPUNRmlQfwD5V/IcVEq2FlP2sou+9tLX9d7fL5lRo4uEPYxkrbc2t7em1/O/wAjsNJ1601bx/qKtIsdre2zWdu7cdBhc/XFcZf6Hq9jfPZz6fc+arY+WMkN7g96zhwQRwR0x2rdtvGPia3t1t4tXm8tRgbgGI/E80SxVPERtXve7d159LOwRwtTDyvh7WslZ36bO6v8zV16FtD8BWOiXWFvbu7+1SRZ+aJeMZ+tQ/FPI8SWxBIIsIMEduK5meW6vrl55nluJsbmZiWOB3+lOv7661CZZ7yZppAgQMeyjoKK2LjOnKEVZe6l6Rv/AJjo4OUKkZt3fvN+srbeWh6D4OubfxXdab9rkSPWtMkVlkP/AC8RA9D7io9MV5dV8brGjO7RPhVGSefSvP7S5ns7qO5tZWimjOUdTyDVyx1zVrG9mvLS+kiuJzmVx1at6eZQ5Y+0Wqbu110t9/5nPUyyfNP2b0aVk+nvX+78htpoms3UywwaVeM7dAYWA/M10+tQponhe38JpPFJqd7cLNd7W+WL0UmsW58XeJriFoZdYuSjdQDj9RWI7M7FnYsxOSWOSa5lWoUYtUk23pd2WnW1r79zqdCvWlF1mklrZXevS7dtuxuXek+JfDt3tWO8gY8rLb5KsPUEVva/Ne3nw4juvESY1BbkLZvIu2V4++e5rnNM8UeINNh8mz1SZY+yt84H0zVLVdT1DVLjz9Qu5LiQdC54H0HarWJo04SjT5veVrPZf526aIzeGrVKkZVOX3Xe6vd+XlfrqypRRRXnHphW34dhjs4JNevFBhtztt0P/LWbt+A6/hVLRdNk1K78oMIoYxvnmb7saDqTUniDUY7yaOC0Ux2FquyBD3Hdj7muikvZr2svl6/5L8zmqv2kvZR+fp29X+RViS61PUljXMt1dS/mxNfRXhTR4dD0K20+EDKLl2x95j1NcJ8G/C/lp/wkF9GN7grbKw6Du1en19lw9l7pU3iKnxS29P8AgnxXEeYqtUWHp/DHf1/4AUUUV9IfMBRRRQAVg+N/Ddt4k0lraTCXCZaCT+63+Fb1FZ1qUK0HTmrpmtGtOjNVKbs0fMd5bXukam9vMr293bv24II6EVr3UMfiK3e/s1VNUjXN1bjjzgP+Wie/qK9W+Ing2DxFa/abcLFqMS/I/Zx/dNeIut9pOpFWEltd27/QqRX57jsDPL6jhNXpvb+u6/E/RsBj4ZjTU4O1SO6/ro/wK1FdC0dp4jBktxHaavjLw9I7j3X0b2rAljkhlaKaNo5EOGVhgg15lSk4arVPr/XU9SlVU9GrNbr+unmNooorI2Citjwr4eu/EV1Nb2k0URhj8xmk6Yq5rfg3VNLtI7zzra7tXcIZoH3BSema6I4SvKn7WMXy9zmljKEKnspSSl2MPTRanUIBeqTbFx5uG2nb35rY8dDw6NRiPh07oDH87biRke1aVx8Pb+3U/aNX0yJtm/Y8mGxjPSsTWvD91pelWmpyTRTW91kI0fYjsa6J4fEUaMoTp+d+qOaGJw9etGcKnlbo7/8ADHefCK30CTS57u6to4rkE27ySyDbIG7AHpXC+NYdPtvEd3Z6ZbNbwwOY/mfduPqPat3Tfh3q97CqtqVtb/uVuBE244DdDx34qho3g3VNXshqEl5bWscjlImuXwZSDjiu2vTxFXD06HsbNddNe/p0OKhUw1LE1MR7e6eltdO3r19B10PCn/CDxNDu/tnduZPMOQenp0xziuWrp9L8E6nfT30P2qztzZPslZ3yufqKc/gm8/tS006HUrC4lugxUxPuC7fWuOrhcTVUZezt000v0++52UcVhqLlH2t3q9dbaX+6xy1FdRq/gbWNPspbyOW2voof9d9nfJj+orlx0rjrYerQfLUjZnbQxFKvHmpyugooorI2CrWl2FzqV4ttbKC3VmPCovdiewqXR9LuNSkYoyw28fM1xJwkY/qfarWpanbQ2baXoytHak/vp2/1lwff0X2renSSXPU2/F+n+Zz1Krb5Ke/4L1/yDWL61t7P+xtKYtbK2bifobhx/wCyjsK1Pht4Tk8RaiLi5Rhp0DAyH/nof7oqr4F8J3fia/AG6KxjP76bH/jo96950rT7XS7CKxsohFBEMKo/mfeveyjLJY2oq9ZWgtl38vT8z5/OM1jgaboUXeb3fbz9fyLEMccMSRRIERAFVQOABTqKK+5Wh8E3cKKKKACiiigAooooAK5fxx4NsPEluZABBfqP3cwHX2b1FdRRWNehTrwdOorpm2HxFTD1FUpuzR8z61peoaJqDWt9C8MyHKsOh91NX4tWtNTiW119GLgbY76Nf3iem4fxCveNe0XTtbsza6jbrKn8LdGU+oPavHvGHw91TR3e4sFa+suuVHzoPcd/wr4rHZPXwTc6PvQ7f5r9V+B91gM6w+OShW92fR/5P9H+Jzup6LeWUYuE2Xdm33LiA7lP19DWbVvTdRvtNmZrSZoz0eM8q3sy960TdaDqR/0y2fTLk9Zbf5o2PqVP3R9K8Tkp1Pgdn2f6P/P7z3OepT+NXXdfqv8AL7jf+DojN9q4mZli+wtvK9QvfFaOpR6fongW0h0Jp72z1O6VmnkOdmCOMdulcxY2Ou6Ws1xodzDeQzxmNntyCWU9RtPzfpWWmqarp+nvo7SPFblw5hlTkMO4z0r06eLWHw6pTg07S19X06Wa3/A8upg3iMQ6sJpq8dPRdet09V+J6N8Qho51MrdaDe3d19lTbPFnaOOPyrO+H9qniTwpL4fnZRLZXaTRhv7hPzf1Fc7/AMJ14o8vy/7S+XG3HljpWVpOsalpV3LdWFyYZplKyMB1Bq6mZUJYn2tm4u6aslo/Tf5kU8sxEcL7K6UlZp3b1XqtPkeueENSXUvGfiNozmC3hjgi9lXP9c1zPh+7+2aJZ6N4i0G7msXmYWV5CDlfm6jH865DQfEWraHLcy6dNGj3X+uLxhs9fX6mpdL8WeIdMtjbWeousJzhWG4L9PSqWbU5KPPe/vX0TTu07a9PyIeUVISnyWt7ttWmuVWvp1/M9A0PSbXRLTxRps6zajbRuhKqfncEZx9ayvCK2H/Ce2DabpN1p8RicFZs5Y47ZrkdN8T65p0s8trfuslw26VmG4sfxqW58X+IJ7u3vJr/ADNb58ptgG3PWksyw3uWi1yvay25r73vsV/ZmJvUvJPmW92teW21rbnX+A7PULTxLr99dxSw6aI5fNMnCvz0Ga81nKNPI0f3C5K/TPFdBc6t4t8SQfZ3lurmA/eCLtjP+8elQ/2LZ2IDa3qUcJ/597YiSQ/j92uTEy9tCMKSfKru703OvDRdCpKdVrmdlaOu34mJGjySCONGdz0VRkmtyPR7bTUFx4gm8s4yllG2ZX+v90U19djtIzDodmtiDwZ2O6ZvxP3foKzrCyv9VvPJs4Jbq4c84559z2rlioQdorml+H+b/rc65OpNXk+SP4/5L8fkT6vrE99GtuqJa2Uf+rtohhR7n1NdB4D8DXniB1u7sPbacD94jDSey/411ngn4awWvl32vbZ5+q24+4n19a9HjRY0WONQqqMAAYAFfSZfkM6slWxf3f59vQ+ZzLiCnRi6OD+//Lu/Mg0uwtNMsY7OxhWGCMYVVH61Zoor6+MVFJRWh8ZKTk3KTuwooopiCiiigAooooAKKKKACiiigAooooA5bxR4F0PXcytD9luf+esIwT9R0rzTxD8Ode0zdJaqNQgHeL7/AP3zXulFeTjMlwuKvJq0u6PYwWeYvCWipXj2Z8vf6VY3B/19rMvXGUYVpw+JNTEYiuTDexj+GeME/wDfXX9a+gdR0nTdRj8u+sYLhfR0Brk9S+GHh253Pb/aLWQ/3Xyo/CvBqcPYuj/Andfd/wAA+gpcSYOv/vFOz+//AIJ5Z/aWh3H/AB96CIT3NnLt/wDQs0Y8Kyfd/tS3/wB9lf8AkK7G/wDhLdof9B1VJR/01Tbj8qy5/hf4ljUlZLOX2Vzn9RXnzy/HxfvUb/JfoejTzHL5L3a1vm/1ML7J4aP/ADGrkfW1Jo+z+GV5OqXkvssBX+daJ+Hvikf8uKn6MKfD8OfFEjbTaxR+7PxWKwmJ/wCgf8H/AJmzxeF64j8Y/wCRl+b4Wj+7Z6pO3vMoX8sUDXLWD/jw0OxhPaR8u/6nFdHD8KvEDEebdWSD2Yk/yrb0/wCEtuu1r7VZZP7yRoAPzrpp5bmM37tPl+SX/BOarmmWwXvVOb5t/wDAPN77XNVvPlmvZFT+5F8i/kuM03SdG1TVJfL0+wmnJPLBeB9TXuGk+AvDOnHclh9obs07b8fSuliiihULFGiKBgBRivQo8NVaj5sRU+7X8WebW4no01y4an9+n4I8q8O/CqVts2uXYQd4YTk/i1elaNpGnaPai3060jgQDnaOT9TV6ivo8JluGwn8KOvfqfN4zM8TjH+9lp26FGO+ka5kha1ZfLXcx3A8c4/lTf7Ys/7PivQXKSsFVQvzZJxjFS/ZpPtdzNuXEsaovsRn/Gqo0lRboRjzwiKTn5cjuB61q3VW3n/wDFKi9/L/AIJq0UDpRXScoUUUUAFFFFABRRRQAUUUUAFFFFABRRRQAUUUUAFFFFABRRRQAUUUUAFFFFABRRRQAUUUUAFFFFABRRRQAUUUUAFFFFABRRRQAUUUUAFFFFABRRRQAUUUUAFFFFABRRRQAUUUUAFFFFABRRRQAUUUUAFFFFABRRRQAUUUUAFFFFAH/9k=">
            <a:extLst>
              <a:ext uri="{FF2B5EF4-FFF2-40B4-BE49-F238E27FC236}">
                <a16:creationId xmlns:a16="http://schemas.microsoft.com/office/drawing/2014/main" id="{52B53026-2E2E-447A-9256-50F64008C5CF}"/>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data:image/jpg;base64,/9j/4AAQSkZJRgABAQEAlgCWAAD/2wBDAAUDBAQEAwUEBAQFBQUGBwwIBwcHBw8LCwkMEQ8SEhEPERETFhwXExQaFRERGCEYGh0dHx8fExciJCIeJBweHx7/2wBDAQUFBQcGBw4ICA4eFBEUHh4eHh4eHh4eHh4eHh4eHh4eHh4eHh4eHh4eHh4eHh4eHh4eHh4eHh4eHh4eHh4eHh7/wAARCAEwAL0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KOMUDGKo61eR6fpF5fSrI0dtC8zKn3iFUtgflXJfCD4k6T8S9CudY0mxvLSK3m8l1ucbicZ4waZHPG9up3gozUTHHPv+ZryX4ofHXwz4L1s6BDa3mt6yB89rZDIi9AWPU+w5pcoTmoK8j16ivn3Rv2mdIj1OGz8W+E9a8ORynAnnXci+5H3sfQV7Tda1a2/hefxDHKLuzjtmukeFgd6Bc8HpnFVYUKsJptPY2aU1xPwf+IemfEjw7PrWl2d3aww3DQMlxjcWABzwTxzWx488R23hPwnf+IryGaa3sIvOkjixvYDsM8UrAqicebobtFcj8NvGmn+PPB1t4p023uLW2uJJERLggMuxirE4yOxrznxh+0d4b03XZtF8NaPqfie8gcxym0T5Aw4IHdvqBina4p1oRV7nuppoxmvA9B/aW0GXV4tL8UeHtX8OTTOFSW4UMgJOBkdR+Vev+LvEFn4b8JX/AImukkubSygNwVgxudQO2eKTiEK0JJvsb1Ga5D4W+NrD4geD4PE2m2t1bWs8skax3GN4KMVPTI6iq3xd+Iml/DXQ7bW9Xtbq6guLoWypbgbgxUsDyemFNCRSqRceY7ikzXjnjv49+HfB93psF7omr3JvtPjvYmgVSArdFbJ61zw/ao8HqBu8O6+p91Tn0xzk0+VmLxdGO8j6EyPUUA9a8O8KftHeGPEfijTfD9roGuW9zqNwsEckqLsQnnLc5xW/8WPjV4V+H+oR6Vdpc6prMgDLY2YBZc9N5PCk+lHKy416clzcx6lnIpf4a+ebX9pqxtbmJPEngnXtHtJn2rcum4KO5x1P4Zr3PR9Us9Y0i31bSryO6sbiLzIpYzkMD0/+v70rMcK0J3s7mkuM0teKeEv2ifCniLxna+F49N1KyuLq4e3jmn2eWZAcYyD3xXs33UAJPJwPam42dgp1YT+F6EtGa4Hw18S9J1z4j6v4Dt7G7jvdLTdLM+PKYZxxg5ru4weQT9KTRcZKWxleNAP+EP1r/sH3H/otq8N/YQ/5Jxqq9v7QHH/AK9y8af8AIn61/wBg64/9FtXh37CP/JOtV/7CA/8AQKpbHPP+PD5nv9/P9m0+5uNu7yYnk/JSa+Yf2MtNsdb8VeM/FepILnUYLpUillG4oJS7E5Pf5QPpX01rYH9iX47G1k/9BNfOX7Cn/Hv44/6/7f8AlJSWxNXWvBep6h+0d4d07X/hDr63VtC89pbme2lKDdE64OQe2Rx+NcH+zxqlxqn7KmqrdSNILOK+tYixz8ipkD/x416n8bEX/hU3idNvy/2dJxXj37MH/Jq3iP8A663/AP6KWnH4SaqtWsuzNT9hjj4Y6oB0/tRv/QFrvv2jwD8EvE+Rn/RD/MVwP7C//JMNT/7Cj/8AoC1337R3/JEvE/8A16H/ANCFEviHR/3ZejPKvhbqdzo/7FOoalZvsuYYb3y29CZiufyNb37GPh3TrL4YNrwt0a/1C5kEsxUF9i8Bc9euT+Ncr4I/5MS1j/rjd/8ApRXdfsk+ePgFaNbYM4ln8rPQtngfnTZjS+OF/wCU0f2h/he3xL8L29npr2NpqtvOGjuZl48s/eU459KXx/pV9of7NOo6RqVylxeWejeRLKn3X2jA6+wFeVeN/iL+0V4N0F9a8R6PolnZCUR+Z5SOQxztGFevTvG2rXut/sw3+tagytc3mi+bL5abVLEdh2pdjR1ITdTlVnYrfsYj/ixOn8f8v13/AOjTWL+3Pj/hVulY/wCgwn/ouSvOPgd4e+NWp/Du1vPA3i2x0vQ2mmEVvIeVcOQ5+6erZNUf2hND+LWleDrOf4g+JrbVdNe+VYIoTkiXY2G4Udt1P7Rk6reG0XQ+sPANpaz+AtAkmtYZXGnw4Z0DEfIPWvn74wW9uP2wPB0IgiEZgtiUCDbnfJ2r6H+HX/JP9A/7B8P/AKAK+fPjJ/yeL4N/64Wv/oclEfiNq6j7GLt1R9NJZWaybltLdSpBBEYBGK+W/wBmrT7fxT8dvGnibWlS9u7C4l8jzBkITIyhgD3CqADX1WQMv9K+Xv2OQP8AhY3j4Y4+0v8A+jnqYt6jrJe0grdz3T4reHdN8SfDzWtO1S1SSM2kkkbFRuR1UkMp7HIryv8AYf1O7u/hhqOnXEjPFY3reTuOdoZclR6DIP517b4vAHhTWD/05Tf+gGvBP2FQP+EE8QjsL4Y/74prVCqJLERXdHimj+EJNY+Hfi3xdpSyjWPDmtrcK0ZwWh6sOPQjNfZnwj8XW/jf4f6V4jhljLzRBbkD+CVeHHtz+hrxv9jS1hvNH8d2l1GJIbnUjG6noVKkEVD+z1PcfDf4x+I/hTqTYsruQ3OlehxzgfVP1Q03qY4VKmoy6P8AzL3woGP2u/HvH/LA/wDoVfRqD9a+cfhPg/td+PiM8wH/ANCr6OXpUM68N8L9WYvjVv8AijNZYf8AQPn/APRbV4D+w/q2m2Hw61SO91G0tpGv8hZ51RiNg7EivonUrWLUNKudOuCyx3MLQyYOCAykHB9ea8TX9lP4bhVBu/EHAx/x+j/4mnF6E1o1PaKUD1+bV9I1C3ksYNX06SS5iaNVjukZskEcAHmvm/8AZA1a28M+OfGfhDV5Vsr2e7DwxzHaXMbMuOe5DAgelek+Cv2dfAfhLxPZeItLn1p72yk8yIS3QZCcY+YbeetXfij8DvB/j7WF1m5e80zVwu1rqyk2GTHQuO5HqMUXFUhVlaeia6C/tK+KdP0H4Sa5HdXtut1e25t7WJmGZHY+g5xjPNYH7Mnhmdf2bX09g8T6yl1MnmDBAkG0Ej/gNR6N+zJ4Qg1KC61vWda11YWDCG6mPlt7NnJI9sivb7a0htraO3t41iiiUJGijAVR0Ap3HGE51HKStpY+bf2KvEFlp1hr/gu+mSz1OC9MywzMFZv4GAB7hl6V2n7V/izTtG+EupaXNdwG+1ELBFb7gXILAs2ByAFBOat/Eb4A+DfGGuSa9HNf6Lq0p3yXFhLsDt3Yr6++RWV4c/Zq8HWGuQatrOpatr80Dh0S8mJjYjpkZOR7Zov1MvZ1o0/ZR+8qeBfB2oN+yJN4b8p0u77TZ7hEPUb2Mig++KrfsWeJ9Pu/h1L4ZkuI4dSsLyQm3c4co2Dn3wcg179HEEjCrHsRcBVGOB6V4942/Z18H+IPEM+v6fe6noF7cEtKbGbYhY9SFGME9+adzSVGcJRlHoZf7at5Z/8ACoTZteQ/aTfxFIRIC5Azk7c54rR1Lc/7IxAJGNAByTz0rP0r9mDwWl5Hc61rGua3sOTHcXJ2N7HqcfjXrOteDtG1LwPP4NEb2eky2wtQlu21kj9FJzik2JU5znOUuqseb/sZ5/4URpwYZ/0265z/ANNWrF/bp/5JbpR6EawmMf8AXKSvXPhp4J0j4feFIfDehPdyWMMjyL9ok8x8uxY/NgdzVb4qfD3RPiPoVvo+vvdrawXAuEFtL5bbwpHJweMMaE9S5UpPDuHkX/h0f+KC0H0/s6H/ANAFfPfxjb/jMnwcP+ne2P8A4/LX0xoumw6XpFpptuzmC1hWGPccttUYGT3Ncf4i+FfhzXfiTp/j6+mv/wC1dPREgSOXbFhCSMrjn7x70J6jq0pSpqK8jvD1J7Ec18pfs/X8Pgb9oHxn4Z12WGze+lka2eVtqs3mF1XJ9Vb9K+rvyrzj4q/Bvwh8RLmLUNUiuLPU4V2peWj7HYDoG/vY7Ukx16cpOMo7ov8Axf8AFemeGvh3rd/f3US5tJI4k3DfK7DaqqO/Jrzn9iPR7mw+E93qNzGV/tG+d4s/xRqoUN+J3D8KfZ/sweFZLuGbXPEfiDWIYWDLDPcEKfY9eK9u03TbPTtKh0vTbZLS0gjEcMcYwqKOgFO5nCFWdRTn0Pn39igZs/GwJyV1YY/I1a/a88P3enroXxQ0NXTUNBuoxcFB96LcCCfYNwfZzXqHwv8AhtoPw8i1KLQnvWXUZ/PnNzN5h3e3AwK6PxJotl4h0G/0TUYy9nfQNBMO+1hjj0PcH1ouEcO/q/sz5v8A2dtctPE37RvijX7PIhvtPEoBHIJbkV9RKeK8z+FvwZ8J/DjWrjVtDuNVmuZ4fIb7XcBwEHPAwOfevSo2U5x17g0maYanKnTUWRahZpe2U1nJLNHHNG0bNE5RwCMcMOQfcV5+Pg34fAAHiPxrx/1MNz/8VXpNFSjdpPc84/4U/oOMf8JH40/8KC4/+Kpj/CLQgwX/AISTxr7f8VDccf8Aj1eknrUF7JHHbyyTcRxqXY+w5NCIdOHVHnL/AAh0FFz/AMJN4zCjkk+ILjH57qdH8JPD8i7l8SeMmX+8viG4I/8AQq8O8N2fiz9ojxbq2o3Pie+0Hw5ps3lw29sTnB6LgEZbAySemap/Efw14q+AGr6T4m0DxfqGo6Zcz+W8N07fMcFijLkggqDzwavlOX27Su4+73PfJPhJoK/L/wAJF41KnB48QXOf/QqST4S+Hl2o3ibxhGCeP+KiuAT+bVn/ABv+JT+E/g/B4p0gol7qiRJZswzs8xdxfHfaK818FfATW/GHh+LxP4u8ea5BqOpRi4SOF2byw/IY/MOowcAAUKJpKTbShG9vM9dHwh0IOHHiTxoOP+hhuMH/AMepB8IdBU7v+Ei8anJ5J8QXHA/76ryL4F6t4n8A/He8+E2ta5Lq2nMjtC08hZlbaHRlzkjKnkZxWk+qaqP22otN/tS9+wtAc2xlYxcQMfu9OtK2pEa0OVNrrY9NPwf0Etu/4SLxoD/2MFx/8VSf8Kh0HofEHjU/9zBcD/2avRZIwVIJJBzxXzd+yRqOp33j7x7Fe6leXUcNwfKSeZnWP9644yeOgpJGs5xhKMLbnpp+EOhDgeJPGq/9zBcf/FVHH8I/DbOQvijxlI46geIrg4/8eryj4p+IPGHxQ+Ncvwt8K6xJpGk2RK3tzESGJUDzCSOeCcBe9T+K/wBnvWtA0ObXfCPxA1yXVtPiM3lTOwE+3k4wxweOM5FNLUzdRtvljdI9R/4VBoWdzeJPGgPp/wAJDcH/ANmpf+FSaCnTxH4zPBznxBcYH/j1Zv7M3xEvPiD4Ilk1gBtX0u4+y3cijAk4yrj8OvvXlXiC/wDF/wAb/i9qXhHSdeuNE8L6QzCaS3YhmCNt3HBBZixIAzjAoS1G6seVOK1Z7NF8JfD8o+TxJ4yb1x4hnOP/AB6nH4Q6DkEeJPGg5xzr9xz/AOPV5B8QPgjr3w/0Sbxh4J8dazLeacvnTwTzN88Y6kckHH90j8a9Y+DPjmTx58IW1u42x6jDHLb3gTOPNReo9Mgg/jRyolTTlySjZ2uWG+EGhKD/AMVH41yTn/kYbkf+zU5vg9oUmGPiXxr+HiC4/wDiq88/Yh1DUtT8P+K5NS1C7vWTVFVDcTNJsGzoNx45r6KQYUCpe5vScakFJI85b4O6CQB/wkfjQf8Acw3H/wAVQPg9oIGB4i8Z4/7GC4/+Kr0eigv2cexxvhX4d6V4d1hdTtdY8R3UojZPLvtWmuIsHvsckZ967BFCjGSfrTqKCkktgooooGNPWoLtI5oZoZv9W6lW+hGDVg1m+IdUs9E0e/1nUGZLOxga4nZV3EIoyxx34FNCsrO58k6LqHiX9m/x9qFrqelzaj4U1GTctxGD86g/KwboHAOCD1xX0V4T8W/D/wCKOlpJYS2OrJEd72d1EDJA+OpRu+DjIz1q14T8SeEPid4Tnu9NVNT0p3aCaO5tioLDqCrD36188fH/AOHcfwpvtN+Ivw7uZ9MUXW2W2VyViYg8qO6cEFD65qtzgXPQhzLWH5HRftzRRW/gvwvbwwxxwLeyKI0XAUBBgAV9AeEY9vhXR+mBp8AHHfy1r5u/a31Q+I/g34H8SrH5cN24uGyOhkiUgfzr6Q8GzLJ4T0cqDg6fbkH2Ma0NaF0mnWm/JCv4d0X+3P7e/sqx/tXGPtfkjzemPvdelfL3jTxNpHg/9siTxBr1w0Fhbw4kcLnBaBlHH1Ir6E1X4neDtO+Idp4ButQmGv3TIIrdbZ2Ull3DLgbRx6mvCdV0+y1T9t1bLUrWG6tZITuilQOr4gYjIPoRRAnFJNLl/mPRn/aX+Eqll/tufOP+eB+lcD+xdPHc+OfHl1EcxzSrKme6mRyD+RFe+v4C8FeWw/4RTRc4P/Lmn+FeDfsbRqvj/wAeqigKkwVQBgACVxjH4U/ssJ86rw5n3I/2fju/al+IYPOJrkj2zMelfTV7GPsc/wD1zb8sV8x/ARhbftXePoZvkeaW5MYPGQJc/wAq+nL+VVsLhnO0LE5OfTB5pT0kXhf4Ul6nzT+wsV+x+L/lxi5TgdOhpv7GfzeNfiIu1QRdjn/trLT/ANheNxY+L2K4U3Sru7ZweKZ+xsfJ+IHxDgk+WU3W4KeuBLJz+o/OqaWpz0n/AAj6B+IK58Ea4W5A0+fgjr8hrw/9jBv+LJ+IM87bqb8f3Qr274jTxxeAfEEjnCpp8+4k/wCwa8R/YzR1+B+vuVOHuptvuREuRUrZnRV0rR9GJ+wgMeGPFn/YVX/0XX0kDxXzb+wn8vhnxcCORqqcf9s6+j1cY9KmW5eEX7mJIKKQGlFI6QooooAbvWl3CqWrXKWGnXN9Lu8q3geV9v3tqgkgflXiqftR/DplDeRrGCP+eA/xp2fQznVhTtzM93yKz9d0231bSL3TLsbre8heGQeqsMf1rxn/AIai+HP/ADw1j/vwP8aT/hqL4c/8++sf9+B/jTUZGTxNFprmR5/4Qj+KPwH1bUtHg8LS+JNDupTJE9uTsY9AwI5U4xlcdad4tg+Knx4vtO0i58Lv4Z8P20wmlkmBUE9CxzyxCk4HvXfj9p/4c8/u9YXP/TuP8aP+GoPhyflMOsEe8A/xp6nHy0OXl9rodN8V/hrD4s+En/CF6a0UTWUUf9nM/RXjGFDexGRXlXhP4nfFPwFoEHhXXvhrqOqXNiv2e2uI2ONg+6WIB3AdO2RXW/8ADT3w5B/1OrAdsQD/ABp3/DUPw6+95Or5x/zwH+NP3uxpKrQcuZVPI5v4J+BfG/iL4sXHxU8faf8A2Yfma0tpCQ5bG1flzwir69c1pP4T8Tt+2HD4o/sG8/sNYWU34UeVkwsOuc9a0R+1D8Ouph1fOP8AngP8aG/ag+HJI/cavx/0w/8Ar0Wl2CLw/Klz9bnuRYEHr6D3rwD9l3wp4l8N+NfGl1r2h3mnQXs5NrLMo2yjzHPGD6EVcH7UHw6II8nWR6HyBn+dKP2nvhyudsOrjnOPI6/rSUXa1jSVWhKUZc+qML4ueB/G3hX4vL8VfAOn/wBqLKu29sl++G2hX+XurAZPoar+Jfix8U/GGj3Phvw/8MdR0+8u4zbzXEpJ8tW4bGQMcHrk4rpR+1D8Oi237PrKj+95A/xp3/DUPw6+75WrY94P/r0NSbvYjmo62nudP+zz8PZfhx4FOmXkkc2p3cpub5lbKiQgAKPXAAGa8t8XeEPHvwx+LV/4+8D6Q2taPqXzXVnGPmUN99COuMgMD711K/tQfDgceRq4A/6dx/jR/wANQ/Ds5/dauB/17j/Gn73YG8PyxjGexxvi/wCIHxW+J2jS+EfD/wAN77RRffurq6uWOFTuNxACg/jXtHww8EjwN8Ko/DEbC6uxbSNcunHmzMpzj9APpXEj9qD4d4H7vWOOOYB/jSH9qD4dcj7PrHTr5A5/WlaXYIzoRlzSnd7HmXwfb41fDTTtSstJ+F93fLf3Pnu9yMEEDaMYbpivUPBfj7406l4r02x174ZjTdKnl23V0c/uVx1+8aB+1F8OsD9xq4/7dx/jTW/ag+HLAny9ZB9oB/jTal2Jp+xhb95oe6pjaMc/SnA14QP2ofhyowINY/78D/Gl/wCGovh1/wA8NY/78D/Gp5Zdjq+s0f5j3VnC9iaUMCT7V5R8P/jn4N8deJ4fDmkR6it5NG8iedEFXCjJ5zXqse4cHr60rGsJxmrxZkeNP+RO1n/sHz/+i2r8zYAPIT/dFfpn41/5E7Wv+wfP/wCi2r8zYP8AUp/uj+VbUjxc3WsWTR21xJxFBNLxk+XGzYH4CnfYb7P/AB43v/gM/wDhXun7JSq0niENhsLBkFckDLZxXvJCZ+VEx2yn/wBavhs743eW46phlSTUbdT0Mv4bWLw8a3tLX8j4S+w3n/Pje/8AgM/+FI9tcRKDNbzRA9PMjKZ/Ovu7C/3Y/wDvj/61fP8A+1mAb/QgCqnypSAFwM5HelkfG8szxkcO6PKnfW4Zjw7HA0JVfaXt5HhhXrnik205+o5yccmkr9BTZ8tcMAD1o/CiijUVg49KML6UUUD0DC+lFFFAaBQcUUUahoAxRRRRqKyE/Klooo1GH4UYHpRR2oBLU9a/ZDH/ABfbTMf8+lz/AOgCvu1c5PFfCn7IX/JdNL/69Ln/ANAFfdgrmqqzPo8q/gsx/Gv/ACJ2tf8AYPn/APRbV+ZsH+pT/dH8q/TLxr/yJ2tf9g+f/wBFtX5mwf6lP90fyqqRy5x9k98/ZEP7/wASf9c4P5mveh0rwb9kP/X+JP8ArnD/ADNe8DpX4Txp/wAjqt8vyPuOH0v7Ph8xa+fv2tf+Qh4f/wCuUv8AMV9A18/ftaf8hHQP+uMv8xVcE65xSXqLiL/cJ2/rU8Nf/WH8KSlf/WN+FJX75e5+X3b3CiiikAUUDrRR6Ak27IKKOTQMA84/Gj56jt0AfjRg+hrR0nRdZ1WTZpWj6het6QQMw/lXT2Pwm+INyPk8Ozxf9dpVT/x3Oa4q+ZYOg7VasU/U6KeDr1V7kH9xw+D6Gkr0r/hSfxA/6Btt/wCBS/41Wuvg/wDEK3GRoSSf7k6H+tc/9u5bt7eP3m39lYy1/Zv7jz7I9RS10OqeDPF+l7l1Lw9qMK9S/wBmLqPxHFYEqsrkSZBzzkYrvo4mjWV6c1L0dzkqUZ0/iTXyG0dqX/doOe9bpO1+hEdz1v8AZC/5Lppf/Xpc/wDoAr7sFfCf7IX/ACXTS/8Ar0uf/QBX3YK5q3xH0WVfwfmY/jX/AJE7Wv8AsHz/APotq/M2D/Up/uj+Vfpl41/5E7Wv+wfP/wCi2r8zYP8AUp/uj+VOkcucfZPff2Q/9f4k/wCucP8AM17wOleD/sh/6/xJ/wBc4f5mveB0r8J40/5HVb5fkfccP/8AIvh8xa+fv2tP+QjoH/XGX+Yr6Br5+/a1/wCQhoH/AFyl/mKrgn/kc0fmLiL/AHCf9dTw1/8AWN+FJSv/AKw/hRu4r97WuiPy+z6CUUUZoWuw3FoKXaMckAe9Cjkd/avVPgX8Mv8AhLpTrGrrIuiWz4RWGDdODyP90d68/Mszw+X0HiMQ7Rj+L7HThMLUxVSNOnuzB+HXw48ReNZfNtIfsemqwDXs4Kxn2UdWP6V774N+D/g7QAsk1odUvgAfPugGUf7q9K723hit4FtreBLeCIARRIMKijstPFfi2c8ZZhmMpRjLkh2X+Z+i4DIcLhopuPM+4y3jWKERwxpbrHwqKoVcfQVJSd896K+Uc5Pdns2S0CjmiipT7Du30FPIweR71j+IPDHhvXoGh1fRrO53dXMeHH0YcitelzWtHEVKFRSpyaku2/3kVKcKi5ZxuvM+bvjr8MvDnhHRItY0e+uojPcLClnJhlbPJIbrx1rx1xjHzbj617T+1XrC3XibSdBVvls7driT/ffgf+O14q3HyntxX79wpLEVMsp1MTLmk9bvex+Y51GlDGOFKNkux63+yF/yXTS/+vS5/wDQBX3YK+E/2Qv+S6aX/wBelz/6AK+7BXt1viOvKv4PzMfxr/yJ2tf9g+f/ANFtX5mwf6lP90fyr9MvGv8AyJ2tf9g+f/0W1fmbB/qU/wB0fyp0jlzj7J77+yH/AK/xJ/1zh/ma94HSvB/2Q/8AX+JP+ucP8zXvA6V+E8af8jqt8vyPuOH/APkXw+YtfP8A+1r/AMf+gf8AXKX+Yr6A714B+1iGOpaAFUPuhlCj/ayMVXBP/I4oyXn+QcRL/YZr0/M8MJXcd33RyT6DFdRoPw78ba5pY1bSvDt3c2TAlXwF3D1APJrrbnw54B8B2VsnjVL3W9duLdZ3sbVtkduDyA2eprE+JHxAvtd8SW954cvNR0rTbO2iitLeOQoIdo5OBwcnFfrcsyxWLqKODhaH88l7r8kfBxwVCiv38tey3Rgw+FfFEkEsv/CN6mEiYpIfspBGOtYbqVdlZCjKcHII/MHoa7+T4vePrnWrW9OvXKJHKg8iMBYm5HBBHORT/wBoLT7W1+JE89tGkDX9rBcyxrwodl5x2rXDYzGQxMcPjIxXOm04vt6kVMLQ9g6tK6s0tfM5PwXoV14m8T2Oh2uQbqQLIw/hj/iP5V9paTp9lpOlWum6egW2t0EcQAxhR3/z618/fsqaOk3iTU9alUk2lqsURxwC5+b8cAV9GV+aeIOZzrY1YRPSCV/V7/gfYcLYONPD+36yv9yEoP5UUfgD7Gvz97tn1DvoO2nG0EK3+0Mn/CuX8QfEDwboMjJqWv2QmTrFG/mH/wAdzj8a8g/aI+ImoS65N4Q0W6e3tIFAvp4nw0sh52ZHRQOK8QXgswwC33jjk/Wv0bIeBHjKEcRipcqlqkt7eZ8lmXE31eo6VGN2t2z6w/4XZ8Ov+gpd/wDgKf8AGtDTvix8PNQcRxeI4YpD0WdGT+mK+QN7etJngjse1fRVPDvLpKyqTXzR5UeK8V1ij7q0zVtN1OEy6bfWd4v/AExnVyP+AjmrTIUJV8hj2J9a+D7O4uLKUS2VxLauDkNC5Q5/CvQfDXxj8aaVYzWVzcJqdtJG0YNzxImRjKv3+leDi/DqvSknhqvNHzWv4HpYfiqnJNVIWfkYHxS1p/EHxB1nUywaP7S0UJB48tPlX9BXMnnk8mg5BORgkkkfWjtX6rg6EcPh4Uo6cqS+4+MrVHUqub6s9c/ZC/5Lppf/AF6XP/oAr7sFfCf7IX/JdNL/AOvS5/8AQBX3YKVb4j3Mq/g/Mx/Gv/Ina1/2D5//AEW1fmbB/qU/3R/Kv0y8a/8AIna1/wBg+f8A9FtX5mwf6lP90fyp0jlzj7J77+yH/r/En/XOH+Zr3gdK8H/ZD/1/iT/rnD/M17wOlfhPGn/I6rfL8j7jh/8A5F8PmOryv4teF4/E3jfQo7q7a0sbC0mvLyVRkpGrD/8AVXqdeafE7xFpeh+N9Ltdbdk0vV9NuLG4lUZ8oMy4Y+2a4uH1W+uL2W9ntv5/Ox0ZryfV3z7XX4bX+Z4R8X/Emk+K/GL6zo6XiRPCkb/aerMnAIHoQK41vm+9iu08afD3UfDV3YCC9ttYs9WmaPT7i2ORKQAQD6HkVS0XwL4m1XxXJ4Yh02SHU4FJnjm+UR4Gck9Oe1fueBxWCoYOChUShFfgt7/qfnGJw+Iq15SlDVvp5nPWlxJbXsFwhXfG4ZS4yMjkcHrXr3gvx9L4+1m38KeOtH0+/iv2MMd5HEEnhbHysMdh7V55b+D/ABBNYavqMdg/2PSTtu5GYKFIODtz976Cu48Bw+HfBPgWz+JVxb3Oo6zPPJaWED8QwS4Pzn6AGuHOp4TEU1OK5qj0g43um9Ur3003N8vjXpztJ8sLXafVLyO8/Zt0/wDsmbxfphk8xrTUvI3/AN4KMA16/XgH7LetzXHizxLY3j+bPfqt2rD+Jwx3j+VfQBBFfkfF1GpTzOftHd2jf7j7vIqsJ4SKhsriUoHzr25FJQc4469q+be567ezPj/4yafdaf8AEnXbe5jVDLcG4QngOjcgj2/rXF19hfFL4faV46sIxO/2bULdStteKuSo67HHdc180+N/h94n8IzMdU09ntB927t8yRN+I+7+NfuvDXEuFxuGhRqSUakUlZ6Xt2PzTOMnrUK0qkVeLd7nJ0UowVDBlYHspzSV9jH3tj5+wUoY+uPpSUGktetgsFHaijtTCO6PXP2Qv+S6aX/16XP/AKAK+7BXwn+yF/yXTS/+vS5/9AFfdgrmrfEfR5V/B+Zj+Nf+RO1r/sHz/wDotq/M2D/Up/uj+Vfpl41/5E7Wv+wfP/6LavzNg/1Kf7o/lTpHLnH2T339kP8A1/iT/rnD/M17wOleD/sh/wCv8Sf9c4f5mveB0r8J40/5HVb5fkfccP8A/Ivh8xa+f/2szi+0FR0MUuR+Ir6Ar5//AGtM/wBo6Bjr5Uv8xVcFNLOKcttGHEP+4zl/W5yngDX9D1HwrJ4F8U3k2nwJcfatK1JOWtZupHrjPNeh+O/EmvaF8I4NVsPGFlquoLfpA2pWMIQvGBkKxPU5HP1r53J2swZSFOPnHY16O5K/syNGI1ONfLAHqflH51+k5vk9CniKNZfDKorx0td728n1R8jl+Y1PZSj9pRdn/X5nf+PvGXh+TwR4YtvG2l3l+NXtRezPZTGBS/TJUfeNeU/ETxlZa9YaboOg6V/ZWiabuMELSb3dj1dj64J/Otr41kf2D4DjyCo0QNk9Adx6V5kSx+8FyDgEDGRWvDeTYZUoYhp3Tk1rond9Nr2M81x1V1JUb6WWtvLa/Y2vBPiC68LeKrHXLdWZraQGRAfvxn7w/L+VfaOl31pqmm2+pWE6z2tyglidTnKkcA+/rXwoefvcivUPgt8TJPCFyNJ1NjJoVw+TjlrZj/EPUHjIrh404flmFFYmgv3kFt3X/ANuH81jhansqrtGXXzPqOio7G5tNQsIb+wuY7q2mGY5YjuVhUikNjac5GeeK/F5xcHaSs+p+hqSkvd1QEZznn8cUjqskTRSqsqN95XGQfwpaKlTafMCief+Mfg/4M18vcJanSLtuk1mMKfqvSvHvF3wP8WaQJLjSXg1y0TJPk/JKo91PX8K+oT90LyNvTFOLEtu4H+NfS5VxdmWASSnzRXSW3+Z4+LyLB4r3nGz7r/I+Drm3mtbl7W5glhuIz88cilWH4H+dRN16Y/HNfafjXwZ4d8X2vlazp6PKBhLhBtlU+u4dfxzXzf8UPhTrXg2Q3lsZNT0Yn/j6VPni/66KOg9+lfqOQ8Y4XNGqVT3Kj6Pb5M+OzHIMRhE5R96P4nnlHalIxScY4r6/rY8Bbnrn7IX/JdNL/69Ln/0AV92CvhP9kL/AJLppf8A16XP/oAr7sFc9b4j6PKv4PzMfxr/AMidrX/YPn/9FtX5mwf6lP8AdH8q/TLxr/yJ2tf9g+f/ANFtX5mQf6lP90U6RzZx9k9+/ZD/ANf4k/65w/zNe8DpXg37If8Ar/En/XOH+bV70OlfhXGa/wCFqt8vyPt+H/8AkXw+YV8//tZ5Op+HlAP+pmJPpytfQFcl8QPh9oXjaazm1iS+VrRWWPyJtgIYjOePauHhrH0MvzGFau2kr7G+c4apisLKnSWr7nyNpNut5qttZy3sdnFcTKj3DglYlPG417vqei+BPEPh2w+G3hfxpDBPZO1wWKFkuZMfMxb168Vt/wDChPA3/PxrePT7WP8A4mlj+BHgtJUkS61yNl7x3gU/otffZnxXlmNlCarTi4ar3Va/R26nzWEyXGYdSi6cWpb66nLeKtK8CeJvBNlo9t46tH1rw/bPHBM4KrMq9VIP6c9a8Jwuflbd6Gvp1vgH4EZdjS6yyjoTdjP/AKDR/wAKD8Dg5+1a2c9QboY/9Bq8r4tyrA05UpVpyi3ezitCMXkWNxNnyRTWmj7HzEoGfmIIpVA74I719OH4CeBz/wAt9Z/8Ch/8TR/woXwOB/r9Zx/19D/4mvT/ANf8q3TkreRx/wCrGO2SX3niHw++IGveC7sDT5luLBj+9sZiTG3uP7p+lfQ3gf4reEfE/l2/2n+zdRYDFrctgk99j9CPyri/H/wZ8H6D4K1bWrOXVGuLS3MkQkuAylsjqMcivn5WG1c545H19a55Zbk/FNOWIoJxlte1tS44vH5LJUqkrrsfeY5CkchuhHT86UjA/nXxv4U+I/jHwyypp2szyWw/5drk+bGfwPI/OvXvB/x+025Mdr4k0ySwZvvXNv8AvIv+BL1H4V8bmHA2ZYT3qPvx8t/mj6LCcS4Wukpe6z2miqejatpetWaXukX9vfWzdJIXyAfQjqDV0cj37AjrXxc6U4SamrPsz3YyVSPNF3QlJKqTQPBMivE6lXQjIYHqDS0Ulo97NdexdujPl346fDf/AIRK+XWdJjP9h3cmwKB/x7Snnaf9k9vTpXlvb+dfcfiXRrTxBoN7ot7HuhvIjGW/un+E/gcGvifWrOfTdXu9OuuZ7aZopDjG4g4z+PX8a/buCc+nmOHdGs7zh16tdz86z/Llha3PT+B/gz1H9kL/AJLppf8A16XP/oAr7sFfCf7IX/JdNM/69Ln/ANAFfdgr66tuLKv4PzMfxp/yJutf9g+f/wBFtX5mQf6lP90V+mfjPnwbrX/YPn/9FtX5m26sbeNgOCoxVUTmzh6RPe/2Qz+/8S+0cH8zXvY6V88fssappelS+Im1TUrOxEscIjNxMqb8E5xnrXtq+LfChxjxNo5z/wBPaf41+IcY4avPOK0owbWnQ+yyGvTjgIKUlc2qKxx4r8Kk4HibRyf+vxP8aP8AhLPCvGfE2jjPT/TE/wAa+Y+p4hO3s39zPbeIpX+JfebFFY3/AAlnhXOP+Em0fP8A1+J/jS/8JV4VwT/wk2jADubxMfzpfUsTf+G/uJ+s0X9pfebFFY7eLPCqnB8TaNn/AK/E4/WkPizwr/0M2jn6Xaf401gcTb+G/uYLE0Wr8y+82aD0NY3/AAlnhX/oZNI/8C0/xo/4Szwrtz/wk2j88DF4nP60fU8TZ/u39zBYmjf4l95l/GP/AJJZ4iH/AE6H+Yr43UfIPpX1p8WvEnh25+GuvW9rr2mXE0lqQkcVyrMxyOAAa+TB93HtX694eUqlPBVFOLXvdfRHwfFVSM8RDld9P1AU4sv8Ix6j1ptL0PrX6A7bnyySNjwp4k1jwzqS6ho149tKp5TOY5F/usvQivrD4XeMbTxt4aXUFTyLmP8Ad3NurZ2SY4YD+6a+N+pr2r9k55R4l1uOPcYvsiM+DkbgeP0Jr4bjfJqGJy+WKnG049V1PpeHsfVjiVRb0fQ+ie3XPvRQMEcdKK/EUrrTY/RpdRyMVzivkv8AaIsUs/inftGoT7TDHcsB6nI/9lr6xYfMMdT2r5e/aikRvimxXtp0Kn6hnr7rw9qS/tR22lF/gz5ripR+qJ9botfshf8AJdNM/wCvS5/9Ar7sXqa+FP2Qv+S6aZ/16XP/AKBX3Wvev2KpufO5V/A+Zi+MmP8Awh2tHj/kHz/+i2r86fAVloOo65a2niTVJtLsHTabiNM7Hxxn2r9F/GQx4N1rOB/xL5//AEW1fmxo9le6m6WVhaS3U/lb/LjTcdoHJIFTL3qMo83Lfqt0Y5jJxlCyv6nojfBfxJJdR/YdS0a702Q/LqAu1CbOuWHY4qUfDHw3qEk2n+G/iBpV7rSf6y3lTy43I67XPWsD4e+JNC0W21DSfFGhvqOkXoAlaKRo5rcrxlRnHrxXRy2Hwl8ORJrEi+INaVxm0sp7Z4Y+egZzgH6gg18ti8RmFKo6VScr6crjGLU/XzNqNLC1INxjH+9dvT0II/hPHpdv5/jPxhouixE7Y/Lf7Qx+oWlHwb1G4kWfRvEPh7UdJbDfbPtYjCD1KHmpV1P4V+LcLqXhzUvD1+n3H00tOrL7g5NMk8QfCLRydPsvBeoatbn/AF91dzmOVj3KqCOfqKz+vZpzOC5/adVyQsl33/Uv6vgrc3u8ne8r3/yGf8Kx8N38j6bovxE0i81dODbupjic+iueKbB8I4tJRrjxt4l0bQIF4RVl893PsF6VaeP4P6TAur/2T4lv1kO630+4Uxoje74AI+hpiar8KvFh+zX3hrU9AuxzHPpzvcKfYqSTULGY3kcoSm6XWXJC6fW2pTwuH0UlFS6JOVmvMwvGXw9/sPQ/+Eg0zW9J1vR2ZVWe1k2yhm6Ax1xrqOdxc++Otemya78JdBk/smx8H3uuIpH2i5vpDHI3+6oIHHuPxrlfHg8GG7trjwedSjjmRnuba95MDcYUHuMZr3cpxtWaVOtTk0/hlZL77PQ83G4ajH3oTXmtTL8M6Qdc8R6do8e8Nd3KRE9wCeT+Wa9Y8bfAPUrWZ5vCl5FfwHkQXBCSAegPc1i/s06Suo/ElLyQBo9OtmnPH8R4X+tfUa428jkmvk+LOJ8blmYxpYRrSPvJ6rXY9rIsnoYvDOddb7HxDrnh3XNDYpqui3lic4Jli/XI4xWSOehB+hr7wuYYp4/LuUW4jPBjkUOmPoa5nWPhr4F1VzLeeG7De3VoVKN+hrLBeI1NxSxFGz8tvuY63CktqVVP1R8bBWPSlKMo3Y4r6pu/gf8AD2Y5S0v4P+uVwR/MUtp8Dvh/Ad0lne3Q9Jro/wBK9ePiDlaV3zX7JHF/qtjb2bSR8s2VrcX15FZ2cMlxcynCRRLuZj9BX1Z8CvAsvgvw5LNqHGr6jtkuQo/1SgHan155rrPDfhnw94bh26HotnYn1ijG/Huxya1uvr+NfE8TcYzzSi6FCHLG+t3qz6HKshjgpe0m7v8AAM55xj2opaACc4Gccn2r4ltJ6H0m3xAvDLx1avjv41auuufE3WbpGDRxzeQhHTCcH9c19MfFbxbD4P8ABt3qGVN7KphskJ5MjDGcew5NfHEhLfOzM7sSzserMTya/U/DrK5KVXGyWnwr9T4vivGK8cP13Z61+yF/yXXS/wDr0uf/AECvutO9fCn7IX/JddM/69Ln/wBAr7sTvX6RU3PMyr+C/Ux/Ggz4O1r/ALB8/wD6Lavzg8K65q3hu9tdV0e8e1uUAGVwQynqGHpX6P8AjT/kTta/7B1x/wCi2r8zoDi3T/dFEYRqQlTnG6ZjmlR05QnHc968D+Irfxqb7UbXwX4Ul8U2qq8QlOxrp8csq9yKNE1z4yazrNzpOseH7TUbJ2IubTU7RY7aBR6N/jmvC7aWa3mWeCeSGVeVljcqyn2xyK39U8b+MNU09dM1LxNqVxbFcGFpcZHvgV83W4ckqrVFQ5Xtzc14+jv+GhdPN7r378y7W19T2XxLJ8QtDsEHgXwv4ct9PY/vX0UJcNuHZuwGansIvH2pWqaprnw+8J/2xj/R7jUJFiuHI6HZ6/TFeB6Dr2s6Azf2Jqt3p+Tk+RKVDH3HSotT1XWNTvftuo6he3VwTu8ySY5B9sdPwrL/AFbr25E4f4rSu/x/UqWcU78yv6aW/I9w07VPjfdaxNY6z4Zs9Rsf+W0F5apHaxr7MOenerXiN/iBoOmFvAnhXw9YWLEebJo2y5k3e/YDrXiV14r8VXmn/wBn3XiDUp7MDHkvOdpH4cn8ar6Dr+t6DL5ui6nd6ax4LQSkcfToaHw5WlJVGqat9lKVn667/JhLNqe15W76XPY9c8P+PvHPheGPxB4d8O2Gp+ajQX9xIttdSBc5XafX2ryLxP4X8Q+F7v7Lr2mS2UjbjHuxskHcqe45qpq2q6vrN59r1TUry/nU5R5ZSWXH8Q9Pwp2o61q2pWkFrq2pXd5DbAiCOV93lg+hPNetluAxmDlyylHke8Unp6Nv/I4sbiqGIXNyvm2vdfoe+fsp6T5Ph7VtYdB5lzcCBT/sIM/zJr2f/Jr5v+EnxfsvCuh2+g6tpTfZYyWjuLb5nyxydy969u8O+OPCPiBd2ma9aM7D/VyNskB/3DzX5NxZluZfX6uKqUXyt6Naqx9tkmMwyw0KMJq66Pe50dJS7VKhhuIP3WzkGkr48+g3Ciiii5KVgpce1FVr++0/TrR7i/vYLWIdWllCgfiauEJydoq77Ec8Y6t2LHaszxNrmk+G9Hn1fWLlba3jHBJ+aRv7qjuTXnfjP44+HdLSW10FDrl9grv+7Ch9d38X4V4B4u8Va54u1M3ut37TMvEESjEcXsq9B9a+0yXgnFY5qpilyU/xfyPAzPiGhh040lef4F/4leNL7xr4he+uwY7OIeXZ24P+qT3/ANo9zXKPnuc9hSMMH5higjAFfs+FwtLDUo0qasl0Pz6tWlWqc83dvc9b/ZC/5Lppf/Xpc/8AoAr7sFfCf7IX/JdNL/69Ln/0AV92Cit8R7uVfwfmY/jT/kTtZ/7B8/8A6LavzMh/1Kf7or9PNStY77TLqxm3+TPC0L7Wx8rDBx74NeNr+y98NVULnWsAY/4/f/saKc+UWPws6/K4nxVRX2v/AMMv/DP+9rf/AIGj/wCJpf8Ahl/4Z/3tb/8AAwf/ABNa+2icH9l1/I+J6Oa+2P8Ahl/4Z/3tb/8AAwf/ABNH/DL/AMM/72t/+Bg/+Jo9tEP7Kr+R8T0V9sf8Mv8Awz/va3/4GD/4mj/hl/4Z/wB7W/8AwMH/AMTS9rEP7Lr+R8T80V9sf8Mv/DP+9rf/AIGD/wCJo/4Zf+Gf97W//Awf/E0/bRD+yq/kfE9Kq5bggH64r7WP7L/wzx97W/8AwN/+xpD+y/8ADPu2tf8AgaP/AImk6sbAsrr33PkXSvFnirSSo07Xr6BV6J9oYj8BnFdNYfGb4jWYCnXIbpO6y2kZOPqBmvpQfsvfDTsda/C9H/xNL/wy/wDDP11z/wADR/8AE151bL8vrP8AeUE/VI6qdHH0/hnb5nz7H8fPGsfBttMk93hI/kaS5+O3jiT/AFTafF/uW+f55r6D/wCGYPhr/e1z/wADf/saX/hmD4a/3tb/APA3/wCxrj/1eydPmVCP3L/I6XUzRq3tPxPl3U/it8Q70eXN4llX/r3iWL/0ECuU1LUNR1SXzdQvp7x85zPIXOa+zT+zB8Nc/e1v/wADf/saP+GX/hn/AHtb/wDA3/7GvSw+GwmH/hU1H0SOSphcbV+Od/mfFGDngYpMGvtf/hl/4Z/3tb/8Df8A7Gl/4Zf+Gf8Ae1v/AMDf/sa6/axOb+yq/kfE/NH1r7Y/4Zf+Gf8Ae1v/AMDB/wDE0h/Zf+Gn97Wv/A3/AOxp+2XQHlVfyPA/2Q/+S66Z/wBelz/6AK+7AOTXlngH4F+CvA/iiDxJop1L7bBG8a+fc71w4weMV6hb7gCrckHr61zzldnr4GhKjDlkSbV54HPWjavoKj3ELjefqe9IW4xuZmxyB1qDtHNtzjHfFcFrnxR8PaTpHiTUriC+eLw/fJY3Qih3M0jbfuDPI+YV3Zzns3ORXznrO1NO+IjbQxPjaxGD0J8yKqRz15uOi8/yPYdS8eaDZ+ArfxpunuNKuFhZGjT5yJWCrx2OWGRWd4o+JWn6Pr9zodlout6/fWUQlvl022Di1Q8jeSQMkDoMmvK/iIJPDHhjxd8P5HVLVbuz1bRwRgG3luU8yMeu2Tdx6EV3HiDSfEeieNda8YfDm70/WGuCi67oU0oDPIi/KUf/AJZvtPQ9aGhc7aNXUPi54bh0jw7qOm2eq6yviIyCwhsLcSSExqC4YEjBGcH3FLF8WfDMnh3W9WmtdVs5NF2C+sbi38u5iDnCttz0PqDXnWs63HrOrfCXVvAOj2do011qJjsbomKOKQRqJFYoDgg5571L8SvC3iO38D+PfGHiqbTxqmq2ltapaWWWhgijfgbmwWJ3elOxEpSs3+h6Jr3xQ0/S/EkmgQeH9f1e7hto7qb+z7QShI3GVzyOTUmn/FDwvqGnaFqNq160WtakdLijaEh4bgKxKSg/cxtOevUVxETeMR8bvEi+D4tGecaHY+YNRd1UfJ8uNgJ6/hXL6G0T+H/h7dbJl1C48fzSamGxt+1bJVk24428DHtRYPaz1Z7T4T+Inh3xJ4y1zwpZNcx6noshSdJo9qyYYqWQ/wAQBGDUeofEjw3Y6NreqXclzHDo+o/2ZKBFueW4+XCxr/ETvGK8oK3GjXet/ESwi3y6B4xvUvBGOZbKVwsgPrtOGH41BrTx3BubiKRJYJfifaujA/KVKQlWz75BoUSlVla3U9X8N/Euw1XxPbeGdS0DXPD+pXsDTWS6jbqi3Kr97aQT8wBGRWj448bad4VFnbzWt9fanqEjR2djZRiSaUr944OMKO596wNc8QazZ/Fzw/o2r+GdKksb+W4TTdRExa4j2IC+Vx8uQR3qHxWB/wANGeCAx4XRtQKE+u6PP9KTNIyk1qWU+L3h9fDur6peafqtjPo9zFbX+n3EAW4heUgIcA4KnIOc11HibxRp3h290Wzv1mZ9avhZW3lpuxIULfN6DCmvO/2kRo8fw48Qyad9iGsSTWJuipHmH96vlGQdcentVDx0/jpvGHw9XxVb+H47c+IF8r7BLKz7xDJ13KBjGf0pWuTztHdXXxN8P29nqFy8F+UstcGhyYhyTcFtuV55TPetT4geLrDwXpEOp6jBd3Mc1yltFFaxb5Hd+FABIrwfW958OeKsNkj4npjJ6fvhXp37RjbdC8NEZyfE9hj/AL+UWCU5cjsbHhj4h6Trmvnw9Lpus6LqhiaaG11O38l5416shBIOO9YR+NXh9dPm1WTQfEo0aG4e3k1L7FmBNjlCxIOcZHXFT/E0Z+Lfw3aJR9oFzeZI+8I/KGfqPavI7C88cWvwE1oxW+mDwsb68W9lQsb0W7XLiXap+XIBOOeKOUipOWmv4HtGsfFDTLHxFNodjoWv65cRWsV27adaiRVikGUOSw60l18VdBsNa8PaTqtjqmmXevgm3W6t9vlENtAk5+UkkAe5FcLpDeIofjTrKeA00l418O6cCupvIo8vH7sqVByfXNW/H3hu98XePbPRtbFtDqk3hW4ZJLckpBdLNG0bqTzwwB/CmkSqstWn+B6ndeJdPt/Gdl4TkWU6he2kl1GdmU8tDg5PY5rfjyMnOcmvCPAfiRvFXxU8G6heR+VqUGiX1nfRHrHPFIEkH4kZ/Gvd0xzgYpM6aU+dFLWLOTUNJubOG8nsJJ4WjSeHHmREjhlzxkVj33h27uPC1poqeI9Sgng8nfqEe3z5fLIJ3Z4w2CD9a6YRjnk8nNIYkIwRkUjQx9V0m6vdW0q9i1e8sYbKRpJraLbsu8rgK+ecDrxXL3Pwx0+eDXIG1S7VNa1eLVZCEXMTxspCL/snaOvPNegFFyOvHSjYuMY460EuKZwPxV+GmkfEJdLa+vbuwuNNuFljmtQNzoCCY2z1UlRVbWfhvfHxFq+s+FvGF/4cOs4fUoo7eOVJXC7fMXeCVbAAyK9HKgjuaNg9KdyfZRPPtN+F+i6bL4PezvrtU8LvcSxKxDG6eZQHeQnnrzx610Hjzw3beMPCl94dubmW1gvUUPJEBvXBB4zx2roRGuDxS+WvPUZOfxouylFJWOX0bwlZ6X421HxTHdSyXF9ZwWjRMAFVYhgEHrk1z9n8KdLs/sONWv2Sy8RSa9Cm1MCR0KmI8fc+Yn1r0cxKSDz6UeWPU0XE6cexy2geDtO02y1+xklmvINbvri7uUmCgL533kGO3oTzXLaF8FtD0nwDf+EodV1OWK4vxfwXUhXzraVSpjKkdQu1evUDFepGNeTzn1oC49emKLsOSJ51pHw91b/hLtK8R+J/Gl/r02kLItlE1rFCi7wFLNsAycCtTx/4JHia603VLHWLjR9b0l3azvoUWQqr8OjIwwykDvXYhBnPJPvQEx6/Wi4vZrqeW/8ACnbe60LXbfV/E2o6hquuTwTX+ptGiORCwKRqijaqjGMYrrfFnhWDxHfaBd3F3NA2i6gL6PywD5rBGXa2eg+bt6V0xUZzjmjy1xjk0XH7NLY8w1v4RadqWg6zpaa7qNs2pa//AG6Zo1QvDMG3BFyMFc+vNGsfC7Vtb04WusfETXLxkuobu2lNrbqYJYzkMAEwfoa9OWNFHA7Y69qUJjpmi4Omnozg/Dnw9XTfEieJNc8Sap4h1SKFre1mvNiLbo33gqIAuT64zSWfw30y2+GOo+A21K6ntL03HmXLBRIjTOXJGBjgt+ld2I1DZAIo8tOPlH/16Lh7NHmMvwruo/EB1vRvHGs6PePp9vY3Jgt4W81IRhSdynB78Vu6H4LktPEGna9qGv32qX9lYS2LSTxxqZld1fcwUDDDaAMV2SoF6ZoEa4xyPei4KCWx5/pvw10yw+LFz8Qre+ukubiFozZHb5ALDBccZBOMn3r0CM5z6+npSlBjqetKqhSSM8nJpDjFLY//2Q==">
            <a:extLst>
              <a:ext uri="{FF2B5EF4-FFF2-40B4-BE49-F238E27FC236}">
                <a16:creationId xmlns:a16="http://schemas.microsoft.com/office/drawing/2014/main" id="{CABDE7AA-2465-4FBA-9DA1-077AF0026DB9}"/>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data:image/jpg;base64,/9j/4AAQSkZJRgABAQEAlgCWAAD/2wBDAAUDBAQEAwUEBAQFBQUGBwwIBwcHBw8LCwkMEQ8SEhEPERETFhwXExQaFRERGCEYGh0dHx8fExciJCIeJBweHx7/2wBDAQUFBQcGBw4ICA4eFBEUHh4eHh4eHh4eHh4eHh4eHh4eHh4eHh4eHh4eHh4eHh4eHh4eHh4eHh4eHh4eHh4eHh7/wAARCAEwAL0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KOMUDGKo61eR6fpF5fSrI0dtC8zKn3iFUtgflXJfCD4k6T8S9CudY0mxvLSK3m8l1ucbicZ4waZHPG9up3gozUTHHPv+ZryX4ofHXwz4L1s6BDa3mt6yB89rZDIi9AWPU+w5pcoTmoK8j16ivn3Rv2mdIj1OGz8W+E9a8ORynAnnXci+5H3sfQV7Tda1a2/hefxDHKLuzjtmukeFgd6Bc8HpnFVYUKsJptPY2aU1xPwf+IemfEjw7PrWl2d3aww3DQMlxjcWABzwTxzWx488R23hPwnf+IryGaa3sIvOkjixvYDsM8UrAqicebobtFcj8NvGmn+PPB1t4p023uLW2uJJERLggMuxirE4yOxrznxh+0d4b03XZtF8NaPqfie8gcxym0T5Aw4IHdvqBina4p1oRV7nuppoxmvA9B/aW0GXV4tL8UeHtX8OTTOFSW4UMgJOBkdR+Vev+LvEFn4b8JX/AImukkubSygNwVgxudQO2eKTiEK0JJvsb1Ga5D4W+NrD4geD4PE2m2t1bWs8skax3GN4KMVPTI6iq3xd+Iml/DXQ7bW9Xtbq6guLoWypbgbgxUsDyemFNCRSqRceY7ikzXjnjv49+HfB93psF7omr3JvtPjvYmgVSArdFbJ61zw/ao8HqBu8O6+p91Tn0xzk0+VmLxdGO8j6EyPUUA9a8O8KftHeGPEfijTfD9roGuW9zqNwsEckqLsQnnLc5xW/8WPjV4V+H+oR6Vdpc6prMgDLY2YBZc9N5PCk+lHKy416clzcx6lnIpf4a+ebX9pqxtbmJPEngnXtHtJn2rcum4KO5x1P4Zr3PR9Us9Y0i31bSryO6sbiLzIpYzkMD0/+v70rMcK0J3s7mkuM0teKeEv2ifCniLxna+F49N1KyuLq4e3jmn2eWZAcYyD3xXs33UAJPJwPam42dgp1YT+F6EtGa4Hw18S9J1z4j6v4Dt7G7jvdLTdLM+PKYZxxg5ru4weQT9KTRcZKWxleNAP+EP1r/sH3H/otq8N/YQ/5Jxqq9v7QHH/AK9y8af8AIn61/wBg64/9FtXh37CP/JOtV/7CA/8AQKpbHPP+PD5nv9/P9m0+5uNu7yYnk/JSa+Yf2MtNsdb8VeM/FepILnUYLpUillG4oJS7E5Pf5QPpX01rYH9iX47G1k/9BNfOX7Cn/Hv44/6/7f8AlJSWxNXWvBep6h+0d4d07X/hDr63VtC89pbme2lKDdE64OQe2Rx+NcH+zxqlxqn7KmqrdSNILOK+tYixz8ipkD/x416n8bEX/hU3idNvy/2dJxXj37MH/Jq3iP8A663/AP6KWnH4SaqtWsuzNT9hjj4Y6oB0/tRv/QFrvv2jwD8EvE+Rn/RD/MVwP7C//JMNT/7Cj/8AoC1337R3/JEvE/8A16H/ANCFEviHR/3ZejPKvhbqdzo/7FOoalZvsuYYb3y29CZiufyNb37GPh3TrL4YNrwt0a/1C5kEsxUF9i8Bc9euT+Ncr4I/5MS1j/rjd/8ApRXdfsk+ePgFaNbYM4ln8rPQtngfnTZjS+OF/wCU0f2h/he3xL8L29npr2NpqtvOGjuZl48s/eU459KXx/pV9of7NOo6RqVylxeWejeRLKn3X2jA6+wFeVeN/iL+0V4N0F9a8R6PolnZCUR+Z5SOQxztGFevTvG2rXut/sw3+tagytc3mi+bL5abVLEdh2pdjR1ITdTlVnYrfsYj/ixOn8f8v13/AOjTWL+3Pj/hVulY/wCgwn/ouSvOPgd4e+NWp/Du1vPA3i2x0vQ2mmEVvIeVcOQ5+6erZNUf2hND+LWleDrOf4g+JrbVdNe+VYIoTkiXY2G4Udt1P7Rk6reG0XQ+sPANpaz+AtAkmtYZXGnw4Z0DEfIPWvn74wW9uP2wPB0IgiEZgtiUCDbnfJ2r6H+HX/JP9A/7B8P/AKAK+fPjJ/yeL4N/64Wv/oclEfiNq6j7GLt1R9NJZWaybltLdSpBBEYBGK+W/wBmrT7fxT8dvGnibWlS9u7C4l8jzBkITIyhgD3CqADX1WQMv9K+Xv2OQP8AhY3j4Y4+0v8A+jnqYt6jrJe0grdz3T4reHdN8SfDzWtO1S1SSM2kkkbFRuR1UkMp7HIryv8AYf1O7u/hhqOnXEjPFY3reTuOdoZclR6DIP517b4vAHhTWD/05Tf+gGvBP2FQP+EE8QjsL4Y/74prVCqJLERXdHimj+EJNY+Hfi3xdpSyjWPDmtrcK0ZwWh6sOPQjNfZnwj8XW/jf4f6V4jhljLzRBbkD+CVeHHtz+hrxv9jS1hvNH8d2l1GJIbnUjG6noVKkEVD+z1PcfDf4x+I/hTqTYsruQ3OlehxzgfVP1Q03qY4VKmoy6P8AzL3woGP2u/HvH/LA/wDoVfRqD9a+cfhPg/td+PiM8wH/ANCr6OXpUM68N8L9WYvjVv8AijNZYf8AQPn/APRbV4D+w/q2m2Hw61SO91G0tpGv8hZ51RiNg7EivonUrWLUNKudOuCyx3MLQyYOCAykHB9ea8TX9lP4bhVBu/EHAx/x+j/4mnF6E1o1PaKUD1+bV9I1C3ksYNX06SS5iaNVjukZskEcAHmvm/8AZA1a28M+OfGfhDV5Vsr2e7DwxzHaXMbMuOe5DAgelek+Cv2dfAfhLxPZeItLn1p72yk8yIS3QZCcY+YbeetXfij8DvB/j7WF1m5e80zVwu1rqyk2GTHQuO5HqMUXFUhVlaeia6C/tK+KdP0H4Sa5HdXtut1e25t7WJmGZHY+g5xjPNYH7Mnhmdf2bX09g8T6yl1MnmDBAkG0Ej/gNR6N+zJ4Qg1KC61vWda11YWDCG6mPlt7NnJI9sivb7a0htraO3t41iiiUJGijAVR0Ap3HGE51HKStpY+bf2KvEFlp1hr/gu+mSz1OC9MywzMFZv4GAB7hl6V2n7V/izTtG+EupaXNdwG+1ELBFb7gXILAs2ByAFBOat/Eb4A+DfGGuSa9HNf6Lq0p3yXFhLsDt3Yr6++RWV4c/Zq8HWGuQatrOpatr80Dh0S8mJjYjpkZOR7Zov1MvZ1o0/ZR+8qeBfB2oN+yJN4b8p0u77TZ7hEPUb2Mig++KrfsWeJ9Pu/h1L4ZkuI4dSsLyQm3c4co2Dn3wcg179HEEjCrHsRcBVGOB6V4942/Z18H+IPEM+v6fe6noF7cEtKbGbYhY9SFGME9+adzSVGcJRlHoZf7at5Z/8ACoTZteQ/aTfxFIRIC5Azk7c54rR1Lc/7IxAJGNAByTz0rP0r9mDwWl5Hc61rGua3sOTHcXJ2N7HqcfjXrOteDtG1LwPP4NEb2eky2wtQlu21kj9FJzik2JU5znOUuqseb/sZ5/4URpwYZ/0265z/ANNWrF/bp/5JbpR6EawmMf8AXKSvXPhp4J0j4feFIfDehPdyWMMjyL9ok8x8uxY/NgdzVb4qfD3RPiPoVvo+vvdrawXAuEFtL5bbwpHJweMMaE9S5UpPDuHkX/h0f+KC0H0/s6H/ANAFfPfxjb/jMnwcP+ne2P8A4/LX0xoumw6XpFpptuzmC1hWGPccttUYGT3Ncf4i+FfhzXfiTp/j6+mv/wC1dPREgSOXbFhCSMrjn7x70J6jq0pSpqK8jvD1J7Ec18pfs/X8Pgb9oHxn4Z12WGze+lka2eVtqs3mF1XJ9Vb9K+rvyrzj4q/Bvwh8RLmLUNUiuLPU4V2peWj7HYDoG/vY7Ukx16cpOMo7ov8Axf8AFemeGvh3rd/f3US5tJI4k3DfK7DaqqO/Jrzn9iPR7mw+E93qNzGV/tG+d4s/xRqoUN+J3D8KfZ/sweFZLuGbXPEfiDWIYWDLDPcEKfY9eK9u03TbPTtKh0vTbZLS0gjEcMcYwqKOgFO5nCFWdRTn0Pn39igZs/GwJyV1YY/I1a/a88P3enroXxQ0NXTUNBuoxcFB96LcCCfYNwfZzXqHwv8AhtoPw8i1KLQnvWXUZ/PnNzN5h3e3AwK6PxJotl4h0G/0TUYy9nfQNBMO+1hjj0PcH1ouEcO/q/sz5v8A2dtctPE37RvijX7PIhvtPEoBHIJbkV9RKeK8z+FvwZ8J/DjWrjVtDuNVmuZ4fIb7XcBwEHPAwOfevSo2U5x17g0maYanKnTUWRahZpe2U1nJLNHHNG0bNE5RwCMcMOQfcV5+Pg34fAAHiPxrx/1MNz/8VXpNFSjdpPc84/4U/oOMf8JH40/8KC4/+Kpj/CLQgwX/AISTxr7f8VDccf8Aj1eknrUF7JHHbyyTcRxqXY+w5NCIdOHVHnL/AAh0FFz/AMJN4zCjkk+ILjH57qdH8JPD8i7l8SeMmX+8viG4I/8AQq8O8N2fiz9ojxbq2o3Pie+0Hw5ps3lw29sTnB6LgEZbAySemap/Efw14q+AGr6T4m0DxfqGo6Zcz+W8N07fMcFijLkggqDzwavlOX27Su4+73PfJPhJoK/L/wAJF41KnB48QXOf/QqST4S+Hl2o3ibxhGCeP+KiuAT+bVn/ABv+JT+E/g/B4p0gol7qiRJZswzs8xdxfHfaK818FfATW/GHh+LxP4u8ea5BqOpRi4SOF2byw/IY/MOowcAAUKJpKTbShG9vM9dHwh0IOHHiTxoOP+hhuMH/AMepB8IdBU7v+Ei8anJ5J8QXHA/76ryL4F6t4n8A/He8+E2ta5Lq2nMjtC08hZlbaHRlzkjKnkZxWk+qaqP22otN/tS9+wtAc2xlYxcQMfu9OtK2pEa0OVNrrY9NPwf0Etu/4SLxoD/2MFx/8VSf8Kh0HofEHjU/9zBcD/2avRZIwVIJJBzxXzd+yRqOp33j7x7Fe6leXUcNwfKSeZnWP9644yeOgpJGs5xhKMLbnpp+EOhDgeJPGq/9zBcf/FVHH8I/DbOQvijxlI46geIrg4/8eryj4p+IPGHxQ+Ncvwt8K6xJpGk2RK3tzESGJUDzCSOeCcBe9T+K/wBnvWtA0ObXfCPxA1yXVtPiM3lTOwE+3k4wxweOM5FNLUzdRtvljdI9R/4VBoWdzeJPGgPp/wAJDcH/ANmpf+FSaCnTxH4zPBznxBcYH/j1Zv7M3xEvPiD4Ilk1gBtX0u4+y3cijAk4yrj8OvvXlXiC/wDF/wAb/i9qXhHSdeuNE8L6QzCaS3YhmCNt3HBBZixIAzjAoS1G6seVOK1Z7NF8JfD8o+TxJ4yb1x4hnOP/AB6nH4Q6DkEeJPGg5xzr9xz/AOPV5B8QPgjr3w/0Sbxh4J8dazLeacvnTwTzN88Y6kckHH90j8a9Y+DPjmTx58IW1u42x6jDHLb3gTOPNReo9Mgg/jRyolTTlySjZ2uWG+EGhKD/AMVH41yTn/kYbkf+zU5vg9oUmGPiXxr+HiC4/wDiq88/Yh1DUtT8P+K5NS1C7vWTVFVDcTNJsGzoNx45r6KQYUCpe5vScakFJI85b4O6CQB/wkfjQf8Acw3H/wAVQPg9oIGB4i8Z4/7GC4/+Kr0eigv2cexxvhX4d6V4d1hdTtdY8R3UojZPLvtWmuIsHvsckZ967BFCjGSfrTqKCkktgooooGNPWoLtI5oZoZv9W6lW+hGDVg1m+IdUs9E0e/1nUGZLOxga4nZV3EIoyxx34FNCsrO58k6LqHiX9m/x9qFrqelzaj4U1GTctxGD86g/KwboHAOCD1xX0V4T8W/D/wCKOlpJYS2OrJEd72d1EDJA+OpRu+DjIz1q14T8SeEPid4Tnu9NVNT0p3aCaO5tioLDqCrD36188fH/AOHcfwpvtN+Ivw7uZ9MUXW2W2VyViYg8qO6cEFD65qtzgXPQhzLWH5HRftzRRW/gvwvbwwxxwLeyKI0XAUBBgAV9AeEY9vhXR+mBp8AHHfy1r5u/a31Q+I/g34H8SrH5cN24uGyOhkiUgfzr6Q8GzLJ4T0cqDg6fbkH2Ma0NaF0mnWm/JCv4d0X+3P7e/sqx/tXGPtfkjzemPvdelfL3jTxNpHg/9siTxBr1w0Fhbw4kcLnBaBlHH1Ir6E1X4neDtO+Idp4ButQmGv3TIIrdbZ2Ull3DLgbRx6mvCdV0+y1T9t1bLUrWG6tZITuilQOr4gYjIPoRRAnFJNLl/mPRn/aX+Eqll/tufOP+eB+lcD+xdPHc+OfHl1EcxzSrKme6mRyD+RFe+v4C8FeWw/4RTRc4P/Lmn+FeDfsbRqvj/wAeqigKkwVQBgACVxjH4U/ssJ86rw5n3I/2fju/al+IYPOJrkj2zMelfTV7GPsc/wD1zb8sV8x/ARhbftXePoZvkeaW5MYPGQJc/wAq+nL+VVsLhnO0LE5OfTB5pT0kXhf4Ul6nzT+wsV+x+L/lxi5TgdOhpv7GfzeNfiIu1QRdjn/trLT/ANheNxY+L2K4U3Sru7ZweKZ+xsfJ+IHxDgk+WU3W4KeuBLJz+o/OqaWpz0n/AAj6B+IK58Ea4W5A0+fgjr8hrw/9jBv+LJ+IM87bqb8f3Qr274jTxxeAfEEjnCpp8+4k/wCwa8R/YzR1+B+vuVOHuptvuREuRUrZnRV0rR9GJ+wgMeGPFn/YVX/0XX0kDxXzb+wn8vhnxcCORqqcf9s6+j1cY9KmW5eEX7mJIKKQGlFI6QooooAbvWl3CqWrXKWGnXN9Lu8q3geV9v3tqgkgflXiqftR/DplDeRrGCP+eA/xp2fQznVhTtzM93yKz9d0231bSL3TLsbre8heGQeqsMf1rxn/AIai+HP/ADw1j/vwP8aT/hqL4c/8++sf9+B/jTUZGTxNFprmR5/4Qj+KPwH1bUtHg8LS+JNDupTJE9uTsY9AwI5U4xlcdad4tg+Knx4vtO0i58Lv4Z8P20wmlkmBUE9CxzyxCk4HvXfj9p/4c8/u9YXP/TuP8aP+GoPhyflMOsEe8A/xp6nHy0OXl9rodN8V/hrD4s+En/CF6a0UTWUUf9nM/RXjGFDexGRXlXhP4nfFPwFoEHhXXvhrqOqXNiv2e2uI2ONg+6WIB3AdO2RXW/8ADT3w5B/1OrAdsQD/ABp3/DUPw6+95Or5x/zwH+NP3uxpKrQcuZVPI5v4J+BfG/iL4sXHxU8faf8A2Yfma0tpCQ5bG1flzwir69c1pP4T8Tt+2HD4o/sG8/sNYWU34UeVkwsOuc9a0R+1D8Ouph1fOP8AngP8aG/ag+HJI/cavx/0w/8Ar0Wl2CLw/Klz9bnuRYEHr6D3rwD9l3wp4l8N+NfGl1r2h3mnQXs5NrLMo2yjzHPGD6EVcH7UHw6II8nWR6HyBn+dKP2nvhyudsOrjnOPI6/rSUXa1jSVWhKUZc+qML4ueB/G3hX4vL8VfAOn/wBqLKu29sl++G2hX+XurAZPoar+Jfix8U/GGj3Phvw/8MdR0+8u4zbzXEpJ8tW4bGQMcHrk4rpR+1D8Oi237PrKj+95A/xp3/DUPw6+75WrY94P/r0NSbvYjmo62nudP+zz8PZfhx4FOmXkkc2p3cpub5lbKiQgAKPXAAGa8t8XeEPHvwx+LV/4+8D6Q2taPqXzXVnGPmUN99COuMgMD711K/tQfDgceRq4A/6dx/jR/wANQ/Ds5/dauB/17j/Gn73YG8PyxjGexxvi/wCIHxW+J2jS+EfD/wAN77RRffurq6uWOFTuNxACg/jXtHww8EjwN8Ko/DEbC6uxbSNcunHmzMpzj9APpXEj9qD4d4H7vWOOOYB/jSH9qD4dcj7PrHTr5A5/WlaXYIzoRlzSnd7HmXwfb41fDTTtSstJ+F93fLf3Pnu9yMEEDaMYbpivUPBfj7406l4r02x174ZjTdKnl23V0c/uVx1+8aB+1F8OsD9xq4/7dx/jTW/ag+HLAny9ZB9oB/jTal2Jp+xhb95oe6pjaMc/SnA14QP2ofhyowINY/78D/Gl/wCGovh1/wA8NY/78D/Gp5Zdjq+s0f5j3VnC9iaUMCT7V5R8P/jn4N8deJ4fDmkR6it5NG8iedEFXCjJ5zXqse4cHr60rGsJxmrxZkeNP+RO1n/sHz/+i2r8zYAPIT/dFfpn41/5E7Wv+wfP/wCi2r8zYP8AUp/uj+VbUjxc3WsWTR21xJxFBNLxk+XGzYH4CnfYb7P/AB43v/gM/wDhXun7JSq0niENhsLBkFckDLZxXvJCZ+VEx2yn/wBavhs743eW46phlSTUbdT0Mv4bWLw8a3tLX8j4S+w3n/Pje/8AgM/+FI9tcRKDNbzRA9PMjKZ/Ovu7C/3Y/wDvj/61fP8A+1mAb/QgCqnypSAFwM5HelkfG8szxkcO6PKnfW4Zjw7HA0JVfaXt5HhhXrnik205+o5yccmkr9BTZ8tcMAD1o/CiijUVg49KML6UUUD0DC+lFFFAaBQcUUUahoAxRRRRqKyE/Klooo1GH4UYHpRR2oBLU9a/ZDH/ABfbTMf8+lz/AOgCvu1c5PFfCn7IX/JdNL/69Ln/ANAFfdgrmqqzPo8q/gsx/Gv/ACJ2tf8AYPn/APRbV+ZsH+pT/dH8q/TLxr/yJ2tf9g+f/wBFtX5mwf6lP90fyqqRy5x9k98/ZEP7/wASf9c4P5mveh0rwb9kP/X+JP8ArnD/ADNe8DpX4Txp/wAjqt8vyPuOH0v7Ph8xa+fv2tf+Qh4f/wCuUv8AMV9A18/ftaf8hHQP+uMv8xVcE65xSXqLiL/cJ2/rU8Nf/WH8KSlf/WN+FJX75e5+X3b3CiiikAUUDrRR6Ak27IKKOTQMA84/Gj56jt0AfjRg+hrR0nRdZ1WTZpWj6het6QQMw/lXT2Pwm+INyPk8Ozxf9dpVT/x3Oa4q+ZYOg7VasU/U6KeDr1V7kH9xw+D6Gkr0r/hSfxA/6Btt/wCBS/41Wuvg/wDEK3GRoSSf7k6H+tc/9u5bt7eP3m39lYy1/Zv7jz7I9RS10OqeDPF+l7l1Lw9qMK9S/wBmLqPxHFYEqsrkSZBzzkYrvo4mjWV6c1L0dzkqUZ0/iTXyG0dqX/doOe9bpO1+hEdz1v8AZC/5Lppf/Xpc/wDoAr7sFfCf7IX/ACXTS/8Ar0uf/QBX3YK5q3xH0WVfwfmY/jX/AJE7Wv8AsHz/APotq/M2D/Up/uj+Vfpl41/5E7Wv+wfP/wCi2r8zYP8AUp/uj+VOkcucfZPff2Q/9f4k/wCucP8AM17wOleD/sh/6/xJ/wBc4f5mveB0r8J40/5HVb5fkfccP/8AIvh8xa+fv2tP+QjoH/XGX+Yr6Br5+/a1/wCQhoH/AFyl/mKrgn/kc0fmLiL/AHCf9dTw1/8AWN+FJSv/AKw/hRu4r97WuiPy+z6CUUUZoWuw3FoKXaMckAe9Cjkd/avVPgX8Mv8AhLpTrGrrIuiWz4RWGDdODyP90d68/Mszw+X0HiMQ7Rj+L7HThMLUxVSNOnuzB+HXw48ReNZfNtIfsemqwDXs4Kxn2UdWP6V774N+D/g7QAsk1odUvgAfPugGUf7q9K723hit4FtreBLeCIARRIMKijstPFfi2c8ZZhmMpRjLkh2X+Z+i4DIcLhopuPM+4y3jWKERwxpbrHwqKoVcfQVJSd896K+Uc5Pdns2S0CjmiipT7Du30FPIweR71j+IPDHhvXoGh1fRrO53dXMeHH0YcitelzWtHEVKFRSpyaku2/3kVKcKi5ZxuvM+bvjr8MvDnhHRItY0e+uojPcLClnJhlbPJIbrx1rx1xjHzbj617T+1XrC3XibSdBVvls7driT/ffgf+O14q3HyntxX79wpLEVMsp1MTLmk9bvex+Y51GlDGOFKNkux63+yF/yXTS/+vS5/wDQBX3YK+E/2Qv+S6aX/wBelz/6AK+7BXt1viOvKv4PzMfxr/yJ2tf9g+f/ANFtX5mwf6lP90fyr9MvGv8AyJ2tf9g+f/0W1fmbB/qU/wB0fyp0jlzj7J77+yH/AK/xJ/1zh/ma94HSvB/2Q/8AX+JP+ucP8zXvA6V+E8af8jqt8vyPuOH/APkXw+YtfP8A+1r/AMf+gf8AXKX+Yr6A714B+1iGOpaAFUPuhlCj/ayMVXBP/I4oyXn+QcRL/YZr0/M8MJXcd33RyT6DFdRoPw78ba5pY1bSvDt3c2TAlXwF3D1APJrrbnw54B8B2VsnjVL3W9duLdZ3sbVtkduDyA2eprE+JHxAvtd8SW954cvNR0rTbO2iitLeOQoIdo5OBwcnFfrcsyxWLqKODhaH88l7r8kfBxwVCiv38tey3Rgw+FfFEkEsv/CN6mEiYpIfspBGOtYbqVdlZCjKcHII/MHoa7+T4vePrnWrW9OvXKJHKg8iMBYm5HBBHORT/wBoLT7W1+JE89tGkDX9rBcyxrwodl5x2rXDYzGQxMcPjIxXOm04vt6kVMLQ9g6tK6s0tfM5PwXoV14m8T2Oh2uQbqQLIw/hj/iP5V9paTp9lpOlWum6egW2t0EcQAxhR3/z618/fsqaOk3iTU9alUk2lqsURxwC5+b8cAV9GV+aeIOZzrY1YRPSCV/V7/gfYcLYONPD+36yv9yEoP5UUfgD7Gvz97tn1DvoO2nG0EK3+0Mn/CuX8QfEDwboMjJqWv2QmTrFG/mH/wAdzj8a8g/aI+ImoS65N4Q0W6e3tIFAvp4nw0sh52ZHRQOK8QXgswwC33jjk/Wv0bIeBHjKEcRipcqlqkt7eZ8lmXE31eo6VGN2t2z6w/4XZ8Ov+gpd/wDgKf8AGtDTvix8PNQcRxeI4YpD0WdGT+mK+QN7etJngjse1fRVPDvLpKyqTXzR5UeK8V1ij7q0zVtN1OEy6bfWd4v/AExnVyP+AjmrTIUJV8hj2J9a+D7O4uLKUS2VxLauDkNC5Q5/CvQfDXxj8aaVYzWVzcJqdtJG0YNzxImRjKv3+leDi/DqvSknhqvNHzWv4HpYfiqnJNVIWfkYHxS1p/EHxB1nUywaP7S0UJB48tPlX9BXMnnk8mg5BORgkkkfWjtX6rg6EcPh4Uo6cqS+4+MrVHUqub6s9c/ZC/5Lppf/AF6XP/oAr7sFfCf7IX/JdNL/AOvS5/8AQBX3YKVb4j3Mq/g/Mx/Gv/Ina1/2D5//AEW1fmbB/qU/3R/Kv0y8a/8AIna1/wBg+f8A9FtX5mwf6lP90fyp0jlzj7J77+yH/r/En/XOH+Zr3gdK8H/ZD/1/iT/rnD/M17wOlfhPGn/I6rfL8j7jh/8A5F8PmOryv4teF4/E3jfQo7q7a0sbC0mvLyVRkpGrD/8AVXqdeafE7xFpeh+N9Ltdbdk0vV9NuLG4lUZ8oMy4Y+2a4uH1W+uL2W9ntv5/Ox0ZryfV3z7XX4bX+Z4R8X/Emk+K/GL6zo6XiRPCkb/aerMnAIHoQK41vm+9iu08afD3UfDV3YCC9ttYs9WmaPT7i2ORKQAQD6HkVS0XwL4m1XxXJ4Yh02SHU4FJnjm+UR4Gck9Oe1fueBxWCoYOChUShFfgt7/qfnGJw+Iq15SlDVvp5nPWlxJbXsFwhXfG4ZS4yMjkcHrXr3gvx9L4+1m38KeOtH0+/iv2MMd5HEEnhbHysMdh7V55b+D/ABBNYavqMdg/2PSTtu5GYKFIODtz976Cu48Bw+HfBPgWz+JVxb3Oo6zPPJaWED8QwS4Pzn6AGuHOp4TEU1OK5qj0g43um9Ur3003N8vjXpztJ8sLXafVLyO8/Zt0/wDsmbxfphk8xrTUvI3/AN4KMA16/XgH7LetzXHizxLY3j+bPfqt2rD+Jwx3j+VfQBBFfkfF1GpTzOftHd2jf7j7vIqsJ4SKhsriUoHzr25FJQc4469q+be567ezPj/4yafdaf8AEnXbe5jVDLcG4QngOjcgj2/rXF19hfFL4faV46sIxO/2bULdStteKuSo67HHdc180+N/h94n8IzMdU09ntB927t8yRN+I+7+NfuvDXEuFxuGhRqSUakUlZ6Xt2PzTOMnrUK0qkVeLd7nJ0UowVDBlYHspzSV9jH3tj5+wUoY+uPpSUGktetgsFHaijtTCO6PXP2Qv+S6aX/16XP/AKAK+7BXwn+yF/yXTS/+vS5/9AFfdgrmrfEfR5V/B+Zj+Nf+RO1r/sHz/wDotq/M2D/Up/uj+Vfpl41/5E7Wv+wfP/6LavzNg/1Kf7o/lTpHLnH2T339kP8A1/iT/rnD/M17wOleD/sh/wCv8Sf9c4f5mveB0r8J40/5HVb5fkfccP8A/Ivh8xa+f/2szi+0FR0MUuR+Ir6Ar5//AGtM/wBo6Bjr5Uv8xVcFNLOKcttGHEP+4zl/W5yngDX9D1HwrJ4F8U3k2nwJcfatK1JOWtZupHrjPNeh+O/EmvaF8I4NVsPGFlquoLfpA2pWMIQvGBkKxPU5HP1r53J2swZSFOPnHY16O5K/syNGI1ONfLAHqflH51+k5vk9CniKNZfDKorx0td728n1R8jl+Y1PZSj9pRdn/X5nf+PvGXh+TwR4YtvG2l3l+NXtRezPZTGBS/TJUfeNeU/ETxlZa9YaboOg6V/ZWiabuMELSb3dj1dj64J/Otr41kf2D4DjyCo0QNk9Adx6V5kSx+8FyDgEDGRWvDeTYZUoYhp3Tk1rond9Nr2M81x1V1JUb6WWtvLa/Y2vBPiC68LeKrHXLdWZraQGRAfvxn7w/L+VfaOl31pqmm2+pWE6z2tyglidTnKkcA+/rXwoefvcivUPgt8TJPCFyNJ1NjJoVw+TjlrZj/EPUHjIrh404flmFFYmgv3kFt3X/ANuH81jhansqrtGXXzPqOio7G5tNQsIb+wuY7q2mGY5YjuVhUikNjac5GeeK/F5xcHaSs+p+hqSkvd1QEZznn8cUjqskTRSqsqN95XGQfwpaKlTafMCief+Mfg/4M18vcJanSLtuk1mMKfqvSvHvF3wP8WaQJLjSXg1y0TJPk/JKo91PX8K+oT90LyNvTFOLEtu4H+NfS5VxdmWASSnzRXSW3+Z4+LyLB4r3nGz7r/I+Drm3mtbl7W5glhuIz88cilWH4H+dRN16Y/HNfafjXwZ4d8X2vlazp6PKBhLhBtlU+u4dfxzXzf8UPhTrXg2Q3lsZNT0Yn/j6VPni/66KOg9+lfqOQ8Y4XNGqVT3Kj6Pb5M+OzHIMRhE5R96P4nnlHalIxScY4r6/rY8Bbnrn7IX/JdNL/69Ln/0AV92CvhP9kL/AJLppf8A16XP/oAr7sFc9b4j6PKv4PzMfxr/AMidrX/YPn/9FtX5mwf6lP8AdH8q/TLxr/yJ2tf9g+f/ANFtX5mQf6lP90U6RzZx9k9+/ZD/ANf4k/65w/zNe8DpXg37If8Ar/En/XOH+bV70OlfhXGa/wCFqt8vyPt+H/8AkXw+YV8//tZ5Op+HlAP+pmJPpytfQFcl8QPh9oXjaazm1iS+VrRWWPyJtgIYjOePauHhrH0MvzGFau2kr7G+c4apisLKnSWr7nyNpNut5qttZy3sdnFcTKj3DglYlPG417vqei+BPEPh2w+G3hfxpDBPZO1wWKFkuZMfMxb168Vt/wDChPA3/PxrePT7WP8A4mlj+BHgtJUkS61yNl7x3gU/otffZnxXlmNlCarTi4ar3Va/R26nzWEyXGYdSi6cWpb66nLeKtK8CeJvBNlo9t46tH1rw/bPHBM4KrMq9VIP6c9a8Jwuflbd6Gvp1vgH4EZdjS6yyjoTdjP/AKDR/wAKD8Dg5+1a2c9QboY/9Bq8r4tyrA05UpVpyi3ezitCMXkWNxNnyRTWmj7HzEoGfmIIpVA74I719OH4CeBz/wAt9Z/8Ch/8TR/woXwOB/r9Zx/19D/4mvT/ANf8q3TkreRx/wCrGO2SX3niHw++IGveC7sDT5luLBj+9sZiTG3uP7p+lfQ3gf4reEfE/l2/2n+zdRYDFrctgk99j9CPyri/H/wZ8H6D4K1bWrOXVGuLS3MkQkuAylsjqMcivn5WG1c545H19a55Zbk/FNOWIoJxlte1tS44vH5LJUqkrrsfeY5CkchuhHT86UjA/nXxv4U+I/jHwyypp2szyWw/5drk+bGfwPI/OvXvB/x+025Mdr4k0ySwZvvXNv8AvIv+BL1H4V8bmHA2ZYT3qPvx8t/mj6LCcS4Wukpe6z2miqejatpetWaXukX9vfWzdJIXyAfQjqDV0cj37AjrXxc6U4SamrPsz3YyVSPNF3QlJKqTQPBMivE6lXQjIYHqDS0Ulo97NdexdujPl346fDf/AIRK+XWdJjP9h3cmwKB/x7Snnaf9k9vTpXlvb+dfcfiXRrTxBoN7ot7HuhvIjGW/un+E/gcGvifWrOfTdXu9OuuZ7aZopDjG4g4z+PX8a/buCc+nmOHdGs7zh16tdz86z/Llha3PT+B/gz1H9kL/AJLppf8A16XP/oAr7sFfCf7IX/JdNM/69Ln/ANAFfdgr66tuLKv4PzMfxp/yJutf9g+f/wBFtX5mQf6lP90V+mfjPnwbrX/YPn/9FtX5m26sbeNgOCoxVUTmzh6RPe/2Qz+/8S+0cH8zXvY6V88fssappelS+Im1TUrOxEscIjNxMqb8E5xnrXtq+LfChxjxNo5z/wBPaf41+IcY4avPOK0owbWnQ+yyGvTjgIKUlc2qKxx4r8Kk4HibRyf+vxP8aP8AhLPCvGfE2jjPT/TE/wAa+Y+p4hO3s39zPbeIpX+JfebFFY3/AAlnhXOP+Em0fP8A1+J/jS/8JV4VwT/wk2jADubxMfzpfUsTf+G/uJ+s0X9pfebFFY7eLPCqnB8TaNn/AK/E4/WkPizwr/0M2jn6Xaf401gcTb+G/uYLE0Wr8y+82aD0NY3/AAlnhX/oZNI/8C0/xo/4Szwrtz/wk2j88DF4nP60fU8TZ/u39zBYmjf4l95l/GP/AJJZ4iH/AE6H+Yr43UfIPpX1p8WvEnh25+GuvW9rr2mXE0lqQkcVyrMxyOAAa+TB93HtX694eUqlPBVFOLXvdfRHwfFVSM8RDld9P1AU4sv8Ix6j1ptL0PrX6A7bnyySNjwp4k1jwzqS6ho149tKp5TOY5F/usvQivrD4XeMbTxt4aXUFTyLmP8Ad3NurZ2SY4YD+6a+N+pr2r9k55R4l1uOPcYvsiM+DkbgeP0Jr4bjfJqGJy+WKnG049V1PpeHsfVjiVRb0fQ+ie3XPvRQMEcdKK/EUrrTY/RpdRyMVzivkv8AaIsUs/inftGoT7TDHcsB6nI/9lr6xYfMMdT2r5e/aikRvimxXtp0Kn6hnr7rw9qS/tR22lF/gz5ripR+qJ9botfshf8AJdNM/wCvS5/9Ar7sXqa+FP2Qv+S6aZ/16XP/AKBX3Wvev2KpufO5V/A+Zi+MmP8Awh2tHj/kHz/+i2r86fAVloOo65a2niTVJtLsHTabiNM7Hxxn2r9F/GQx4N1rOB/xL5//AEW1fmxo9le6m6WVhaS3U/lb/LjTcdoHJIFTL3qMo83Lfqt0Y5jJxlCyv6nojfBfxJJdR/YdS0a702Q/LqAu1CbOuWHY4qUfDHw3qEk2n+G/iBpV7rSf6y3lTy43I67XPWsD4e+JNC0W21DSfFGhvqOkXoAlaKRo5rcrxlRnHrxXRy2Hwl8ORJrEi+INaVxm0sp7Z4Y+egZzgH6gg18ti8RmFKo6VScr6crjGLU/XzNqNLC1INxjH+9dvT0II/hPHpdv5/jPxhouixE7Y/Lf7Qx+oWlHwb1G4kWfRvEPh7UdJbDfbPtYjCD1KHmpV1P4V+LcLqXhzUvD1+n3H00tOrL7g5NMk8QfCLRydPsvBeoatbn/AF91dzmOVj3KqCOfqKz+vZpzOC5/adVyQsl33/Uv6vgrc3u8ne8r3/yGf8Kx8N38j6bovxE0i81dODbupjic+iueKbB8I4tJRrjxt4l0bQIF4RVl893PsF6VaeP4P6TAur/2T4lv1kO630+4Uxoje74AI+hpiar8KvFh+zX3hrU9AuxzHPpzvcKfYqSTULGY3kcoSm6XWXJC6fW2pTwuH0UlFS6JOVmvMwvGXw9/sPQ/+Eg0zW9J1vR2ZVWe1k2yhm6Ax1xrqOdxc++Otemya78JdBk/smx8H3uuIpH2i5vpDHI3+6oIHHuPxrlfHg8GG7trjwedSjjmRnuba95MDcYUHuMZr3cpxtWaVOtTk0/hlZL77PQ83G4ajH3oTXmtTL8M6Qdc8R6do8e8Nd3KRE9wCeT+Wa9Y8bfAPUrWZ5vCl5FfwHkQXBCSAegPc1i/s06Suo/ElLyQBo9OtmnPH8R4X+tfUa428jkmvk+LOJ8blmYxpYRrSPvJ6rXY9rIsnoYvDOddb7HxDrnh3XNDYpqui3lic4Jli/XI4xWSOehB+hr7wuYYp4/LuUW4jPBjkUOmPoa5nWPhr4F1VzLeeG7De3VoVKN+hrLBeI1NxSxFGz8tvuY63CktqVVP1R8bBWPSlKMo3Y4r6pu/gf8AD2Y5S0v4P+uVwR/MUtp8Dvh/Ad0lne3Q9Jro/wBK9ePiDlaV3zX7JHF/qtjb2bSR8s2VrcX15FZ2cMlxcynCRRLuZj9BX1Z8CvAsvgvw5LNqHGr6jtkuQo/1SgHan155rrPDfhnw94bh26HotnYn1ijG/Huxya1uvr+NfE8TcYzzSi6FCHLG+t3qz6HKshjgpe0m7v8AAM55xj2opaACc4Gccn2r4ltJ6H0m3xAvDLx1avjv41auuufE3WbpGDRxzeQhHTCcH9c19MfFbxbD4P8ABt3qGVN7KphskJ5MjDGcew5NfHEhLfOzM7sSzserMTya/U/DrK5KVXGyWnwr9T4vivGK8cP13Z61+yF/yXXS/wDr0uf/AECvutO9fCn7IX/JddM/69Ln/wBAr7sTvX6RU3PMyr+C/Ux/Ggz4O1r/ALB8/wD6Lavzg8K65q3hu9tdV0e8e1uUAGVwQynqGHpX6P8AjT/kTta/7B1x/wCi2r8zoDi3T/dFEYRqQlTnG6ZjmlR05QnHc968D+Irfxqb7UbXwX4Ul8U2qq8QlOxrp8csq9yKNE1z4yazrNzpOseH7TUbJ2IubTU7RY7aBR6N/jmvC7aWa3mWeCeSGVeVljcqyn2xyK39U8b+MNU09dM1LxNqVxbFcGFpcZHvgV83W4ckqrVFQ5Xtzc14+jv+GhdPN7r378y7W19T2XxLJ8QtDsEHgXwv4ct9PY/vX0UJcNuHZuwGansIvH2pWqaprnw+8J/2xj/R7jUJFiuHI6HZ6/TFeB6Dr2s6Azf2Jqt3p+Tk+RKVDH3HSotT1XWNTvftuo6he3VwTu8ySY5B9sdPwrL/AFbr25E4f4rSu/x/UqWcU78yv6aW/I9w07VPjfdaxNY6z4Zs9Rsf+W0F5apHaxr7MOenerXiN/iBoOmFvAnhXw9YWLEebJo2y5k3e/YDrXiV14r8VXmn/wBn3XiDUp7MDHkvOdpH4cn8ar6Dr+t6DL5ui6nd6ax4LQSkcfToaHw5WlJVGqat9lKVn667/JhLNqe15W76XPY9c8P+PvHPheGPxB4d8O2Gp+ajQX9xIttdSBc5XafX2ryLxP4X8Q+F7v7Lr2mS2UjbjHuxskHcqe45qpq2q6vrN59r1TUry/nU5R5ZSWXH8Q9Pwp2o61q2pWkFrq2pXd5DbAiCOV93lg+hPNetluAxmDlyylHke8Unp6Nv/I4sbiqGIXNyvm2vdfoe+fsp6T5Ph7VtYdB5lzcCBT/sIM/zJr2f/Jr5v+EnxfsvCuh2+g6tpTfZYyWjuLb5nyxydy969u8O+OPCPiBd2ma9aM7D/VyNskB/3DzX5NxZluZfX6uKqUXyt6Naqx9tkmMwyw0KMJq66Pe50dJS7VKhhuIP3WzkGkr48+g3Ciiii5KVgpce1FVr++0/TrR7i/vYLWIdWllCgfiauEJydoq77Ec8Y6t2LHaszxNrmk+G9Hn1fWLlba3jHBJ+aRv7qjuTXnfjP44+HdLSW10FDrl9grv+7Ch9d38X4V4B4u8Va54u1M3ut37TMvEESjEcXsq9B9a+0yXgnFY5qpilyU/xfyPAzPiGhh040lef4F/4leNL7xr4he+uwY7OIeXZ24P+qT3/ANo9zXKPnuc9hSMMH5higjAFfs+FwtLDUo0qasl0Pz6tWlWqc83dvc9b/ZC/5Lppf/Xpc/8AoAr7sFfCf7IX/JdNL/69Ln/0AV92Cit8R7uVfwfmY/jT/kTtZ/7B8/8A6LavzMh/1Kf7or9PNStY77TLqxm3+TPC0L7Wx8rDBx74NeNr+y98NVULnWsAY/4/f/saKc+UWPws6/K4nxVRX2v/AMMv/DP+9rf/AIGj/wCJpf8Ahl/4Z/3tb/8AAwf/ABNa+2icH9l1/I+J6Oa+2P8Ahl/4Z/3tb/8AAwf/ABNH/DL/AMM/72t/+Bg/+Jo9tEP7Kr+R8T0V9sf8Mv8Awz/va3/4GD/4mj/hl/4Z/wB7W/8AwMH/AMTS9rEP7Lr+R8T80V9sf8Mv/DP+9rf/AIGD/wCJo/4Zf+Gf97W//Awf/E0/bRD+yq/kfE9Kq5bggH64r7WP7L/wzx97W/8AwN/+xpD+y/8ADPu2tf8AgaP/AImk6sbAsrr33PkXSvFnirSSo07Xr6BV6J9oYj8BnFdNYfGb4jWYCnXIbpO6y2kZOPqBmvpQfsvfDTsda/C9H/xNL/wy/wDDP11z/wADR/8AE151bL8vrP8AeUE/VI6qdHH0/hnb5nz7H8fPGsfBttMk93hI/kaS5+O3jiT/AFTafF/uW+f55r6D/wCGYPhr/e1z/wADf/saX/hmD4a/3tb/APA3/wCxrj/1eydPmVCP3L/I6XUzRq3tPxPl3U/it8Q70eXN4llX/r3iWL/0ECuU1LUNR1SXzdQvp7x85zPIXOa+zT+zB8Nc/e1v/wADf/saP+GX/hn/AHtb/wDA3/7GvSw+GwmH/hU1H0SOSphcbV+Od/mfFGDngYpMGvtf/hl/4Z/3tb/8Df8A7Gl/4Zf+Gf8Ae1v/AMDf/sa6/axOb+yq/kfE/NH1r7Y/4Zf+Gf8Ae1v/AMDB/wDE0h/Zf+Gn97Wv/A3/AOxp+2XQHlVfyPA/2Q/+S66Z/wBelz/6AK+7AOTXlngH4F+CvA/iiDxJop1L7bBG8a+fc71w4weMV6hb7gCrckHr61zzldnr4GhKjDlkSbV54HPWjavoKj3ELjefqe9IW4xuZmxyB1qDtHNtzjHfFcFrnxR8PaTpHiTUriC+eLw/fJY3Qih3M0jbfuDPI+YV3Zzns3ORXznrO1NO+IjbQxPjaxGD0J8yKqRz15uOi8/yPYdS8eaDZ+ArfxpunuNKuFhZGjT5yJWCrx2OWGRWd4o+JWn6Pr9zodlout6/fWUQlvl022Di1Q8jeSQMkDoMmvK/iIJPDHhjxd8P5HVLVbuz1bRwRgG3luU8yMeu2Tdx6EV3HiDSfEeieNda8YfDm70/WGuCi67oU0oDPIi/KUf/AJZvtPQ9aGhc7aNXUPi54bh0jw7qOm2eq6yviIyCwhsLcSSExqC4YEjBGcH3FLF8WfDMnh3W9WmtdVs5NF2C+sbi38u5iDnCttz0PqDXnWs63HrOrfCXVvAOj2do011qJjsbomKOKQRqJFYoDgg5571L8SvC3iO38D+PfGHiqbTxqmq2ltapaWWWhgijfgbmwWJ3elOxEpSs3+h6Jr3xQ0/S/EkmgQeH9f1e7hto7qb+z7QShI3GVzyOTUmn/FDwvqGnaFqNq160WtakdLijaEh4bgKxKSg/cxtOevUVxETeMR8bvEi+D4tGecaHY+YNRd1UfJ8uNgJ6/hXL6G0T+H/h7dbJl1C48fzSamGxt+1bJVk24428DHtRYPaz1Z7T4T+Inh3xJ4y1zwpZNcx6noshSdJo9qyYYqWQ/wAQBGDUeofEjw3Y6NreqXclzHDo+o/2ZKBFueW4+XCxr/ETvGK8oK3GjXet/ESwi3y6B4xvUvBGOZbKVwsgPrtOGH41BrTx3BubiKRJYJfifaujA/KVKQlWz75BoUSlVla3U9X8N/Euw1XxPbeGdS0DXPD+pXsDTWS6jbqi3Kr97aQT8wBGRWj448bad4VFnbzWt9fanqEjR2djZRiSaUr944OMKO596wNc8QazZ/Fzw/o2r+GdKksb+W4TTdRExa4j2IC+Vx8uQR3qHxWB/wANGeCAx4XRtQKE+u6PP9KTNIyk1qWU+L3h9fDur6peafqtjPo9zFbX+n3EAW4heUgIcA4KnIOc11HibxRp3h290Wzv1mZ9avhZW3lpuxIULfN6DCmvO/2kRo8fw48Qyad9iGsSTWJuipHmH96vlGQdcentVDx0/jpvGHw9XxVb+H47c+IF8r7BLKz7xDJ13KBjGf0pWuTztHdXXxN8P29nqFy8F+UstcGhyYhyTcFtuV55TPetT4geLrDwXpEOp6jBd3Mc1yltFFaxb5Hd+FABIrwfW958OeKsNkj4npjJ6fvhXp37RjbdC8NEZyfE9hj/AL+UWCU5cjsbHhj4h6Trmvnw9Lpus6LqhiaaG11O38l5416shBIOO9YR+NXh9dPm1WTQfEo0aG4e3k1L7FmBNjlCxIOcZHXFT/E0Z+Lfw3aJR9oFzeZI+8I/KGfqPavI7C88cWvwE1oxW+mDwsb68W9lQsb0W7XLiXap+XIBOOeKOUipOWmv4HtGsfFDTLHxFNodjoWv65cRWsV27adaiRVikGUOSw60l18VdBsNa8PaTqtjqmmXevgm3W6t9vlENtAk5+UkkAe5FcLpDeIofjTrKeA00l418O6cCupvIo8vH7sqVByfXNW/H3hu98XePbPRtbFtDqk3hW4ZJLckpBdLNG0bqTzwwB/CmkSqstWn+B6ndeJdPt/Gdl4TkWU6he2kl1GdmU8tDg5PY5rfjyMnOcmvCPAfiRvFXxU8G6heR+VqUGiX1nfRHrHPFIEkH4kZ/Gvd0xzgYpM6aU+dFLWLOTUNJubOG8nsJJ4WjSeHHmREjhlzxkVj33h27uPC1poqeI9Sgng8nfqEe3z5fLIJ3Z4w2CD9a6YRjnk8nNIYkIwRkUjQx9V0m6vdW0q9i1e8sYbKRpJraLbsu8rgK+ecDrxXL3Pwx0+eDXIG1S7VNa1eLVZCEXMTxspCL/snaOvPNegFFyOvHSjYuMY460EuKZwPxV+GmkfEJdLa+vbuwuNNuFljmtQNzoCCY2z1UlRVbWfhvfHxFq+s+FvGF/4cOs4fUoo7eOVJXC7fMXeCVbAAyK9HKgjuaNg9KdyfZRPPtN+F+i6bL4PezvrtU8LvcSxKxDG6eZQHeQnnrzx610Hjzw3beMPCl94dubmW1gvUUPJEBvXBB4zx2roRGuDxS+WvPUZOfxouylFJWOX0bwlZ6X421HxTHdSyXF9ZwWjRMAFVYhgEHrk1z9n8KdLs/sONWv2Sy8RSa9Cm1MCR0KmI8fc+Yn1r0cxKSDz6UeWPU0XE6cexy2geDtO02y1+xklmvINbvri7uUmCgL533kGO3oTzXLaF8FtD0nwDf+EodV1OWK4vxfwXUhXzraVSpjKkdQu1evUDFepGNeTzn1oC49emKLsOSJ51pHw91b/hLtK8R+J/Gl/r02kLItlE1rFCi7wFLNsAycCtTx/4JHia603VLHWLjR9b0l3azvoUWQqr8OjIwwykDvXYhBnPJPvQEx6/Wi4vZrqeW/8ACnbe60LXbfV/E2o6hquuTwTX+ptGiORCwKRqijaqjGMYrrfFnhWDxHfaBd3F3NA2i6gL6PywD5rBGXa2eg+bt6V0xUZzjmjy1xjk0XH7NLY8w1v4RadqWg6zpaa7qNs2pa//AG6Zo1QvDMG3BFyMFc+vNGsfC7Vtb04WusfETXLxkuobu2lNrbqYJYzkMAEwfoa9OWNFHA7Y69qUJjpmi4Omnozg/Dnw9XTfEieJNc8Sap4h1SKFre1mvNiLbo33gqIAuT64zSWfw30y2+GOo+A21K6ntL03HmXLBRIjTOXJGBjgt+ld2I1DZAIo8tOPlH/16Lh7NHmMvwruo/EB1vRvHGs6PePp9vY3Jgt4W81IRhSdynB78Vu6H4LktPEGna9qGv32qX9lYS2LSTxxqZld1fcwUDDDaAMV2SoF6ZoEa4xyPei4KCWx5/pvw10yw+LFz8Qre+ukubiFozZHb5ALDBccZBOMn3r0CM5z6+npSlBjqetKqhSSM8nJpDjFLY//2Q==">
            <a:extLst>
              <a:ext uri="{FF2B5EF4-FFF2-40B4-BE49-F238E27FC236}">
                <a16:creationId xmlns:a16="http://schemas.microsoft.com/office/drawing/2014/main" id="{D4174867-E00E-498C-A8D8-7E2A0C65237D}"/>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a:extLst>
              <a:ext uri="{FF2B5EF4-FFF2-40B4-BE49-F238E27FC236}">
                <a16:creationId xmlns:a16="http://schemas.microsoft.com/office/drawing/2014/main" id="{4D1AD3A8-B9BD-40A4-8DD2-FE146CB599C1}"/>
              </a:ext>
            </a:extLst>
          </p:cNvPr>
          <p:cNvSpPr txBox="1"/>
          <p:nvPr/>
        </p:nvSpPr>
        <p:spPr>
          <a:xfrm>
            <a:off x="705971" y="1999327"/>
            <a:ext cx="9038663" cy="2554545"/>
          </a:xfrm>
          <a:prstGeom prst="rect">
            <a:avLst/>
          </a:prstGeom>
          <a:noFill/>
        </p:spPr>
        <p:txBody>
          <a:bodyPr wrap="square" rtlCol="0">
            <a:spAutoFit/>
          </a:bodyPr>
          <a:lstStyle/>
          <a:p>
            <a:r>
              <a:rPr lang="en-GB" sz="3200" dirty="0">
                <a:latin typeface="Calibri" panose="020F0502020204030204" pitchFamily="34" charset="0"/>
                <a:cs typeface="Calibri" panose="020F0502020204030204" pitchFamily="34" charset="0"/>
              </a:rPr>
              <a:t>At Loughton School, we continue to teach phonics primarily to the children who have not passed their phonics screening test in Year 1 and Year 2.  We also ensure that the </a:t>
            </a:r>
            <a:r>
              <a:rPr lang="en-US" sz="3200" dirty="0">
                <a:solidFill>
                  <a:srgbClr val="000000"/>
                </a:solidFill>
                <a:latin typeface="Calibri" panose="020F0502020204030204" pitchFamily="34" charset="0"/>
              </a:rPr>
              <a:t>Special Educational Needs</a:t>
            </a:r>
            <a:r>
              <a:rPr lang="en-GB" sz="3200" dirty="0">
                <a:latin typeface="Calibri" panose="020F0502020204030204" pitchFamily="34" charset="0"/>
                <a:cs typeface="Calibri" panose="020F0502020204030204" pitchFamily="34" charset="0"/>
              </a:rPr>
              <a:t> children are assessed and supported.</a:t>
            </a:r>
          </a:p>
        </p:txBody>
      </p:sp>
      <p:pic>
        <p:nvPicPr>
          <p:cNvPr id="9" name="Picture 8" descr="Home - Loughton School">
            <a:extLst>
              <a:ext uri="{FF2B5EF4-FFF2-40B4-BE49-F238E27FC236}">
                <a16:creationId xmlns:a16="http://schemas.microsoft.com/office/drawing/2014/main" id="{D4F76B06-2830-4B2F-8969-2669F4A4B4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500" y="211875"/>
            <a:ext cx="142875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Little Wandle Letters and Sounds">
            <a:extLst>
              <a:ext uri="{FF2B5EF4-FFF2-40B4-BE49-F238E27FC236}">
                <a16:creationId xmlns:a16="http://schemas.microsoft.com/office/drawing/2014/main" id="{CEB72E2A-8122-4D9E-82EB-85A54366DD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724" y="0"/>
            <a:ext cx="2373341"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96544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2A9DF05-29A5-4F58-AE65-8BE4CEE0713D}"/>
              </a:ext>
            </a:extLst>
          </p:cNvPr>
          <p:cNvSpPr txBox="1"/>
          <p:nvPr/>
        </p:nvSpPr>
        <p:spPr>
          <a:xfrm>
            <a:off x="536201" y="966787"/>
            <a:ext cx="9172575" cy="4924425"/>
          </a:xfrm>
          <a:prstGeom prst="rect">
            <a:avLst/>
          </a:prstGeom>
          <a:noFill/>
        </p:spPr>
        <p:txBody>
          <a:bodyPr wrap="square" rtlCol="0">
            <a:spAutoFit/>
          </a:bodyPr>
          <a:lstStyle/>
          <a:p>
            <a:pPr algn="ctr"/>
            <a:r>
              <a:rPr lang="en-GB" sz="4400" b="1" dirty="0">
                <a:latin typeface="Calibri" panose="020F0502020204030204" pitchFamily="34" charset="0"/>
                <a:cs typeface="Calibri" panose="020F0502020204030204" pitchFamily="34" charset="0"/>
              </a:rPr>
              <a:t>Phonics </a:t>
            </a:r>
          </a:p>
          <a:p>
            <a:pPr marL="457200" indent="-457200" algn="ctr">
              <a:buFont typeface="Arial" panose="020B0604020202020204" pitchFamily="34" charset="0"/>
              <a:buChar char="•"/>
            </a:pPr>
            <a:endParaRPr lang="en-GB" sz="2800" dirty="0"/>
          </a:p>
          <a:p>
            <a:pPr marL="457200" indent="-457200" fontAlgn="base">
              <a:buFont typeface="Arial" panose="020B0604020202020204" pitchFamily="34" charset="0"/>
              <a:buChar char="•"/>
            </a:pPr>
            <a:r>
              <a:rPr lang="en-GB" sz="2800" dirty="0">
                <a:latin typeface="Calibri" panose="020F0502020204030204" pitchFamily="34" charset="0"/>
                <a:cs typeface="Calibri" panose="020F0502020204030204" pitchFamily="34" charset="0"/>
              </a:rPr>
              <a:t>Identifying sounds in spoken words.</a:t>
            </a:r>
            <a:r>
              <a:rPr lang="en-US" sz="2800" dirty="0">
                <a:latin typeface="Calibri" panose="020F0502020204030204" pitchFamily="34" charset="0"/>
                <a:cs typeface="Calibri" panose="020F0502020204030204" pitchFamily="34" charset="0"/>
              </a:rPr>
              <a:t>​</a:t>
            </a:r>
          </a:p>
          <a:p>
            <a:pPr marL="457200" indent="-457200" fontAlgn="base">
              <a:buFont typeface="Arial" panose="020B0604020202020204" pitchFamily="34" charset="0"/>
              <a:buChar char="•"/>
            </a:pPr>
            <a:r>
              <a:rPr lang="en-GB" sz="2800" dirty="0">
                <a:latin typeface="Calibri" panose="020F0502020204030204" pitchFamily="34" charset="0"/>
                <a:cs typeface="Calibri" panose="020F0502020204030204" pitchFamily="34" charset="0"/>
              </a:rPr>
              <a:t>Recognising the common spellings of each phoneme. Which is the sound the letter makes.</a:t>
            </a:r>
            <a:r>
              <a:rPr lang="en-US" sz="2800" dirty="0">
                <a:latin typeface="Calibri" panose="020F0502020204030204" pitchFamily="34" charset="0"/>
                <a:cs typeface="Calibri" panose="020F0502020204030204" pitchFamily="34" charset="0"/>
              </a:rPr>
              <a:t>​</a:t>
            </a:r>
          </a:p>
          <a:p>
            <a:pPr marL="457200" indent="-457200" fontAlgn="base">
              <a:buFont typeface="Arial" panose="020B0604020202020204" pitchFamily="34" charset="0"/>
              <a:buChar char="•"/>
            </a:pPr>
            <a:r>
              <a:rPr lang="en-GB" sz="2800" dirty="0">
                <a:latin typeface="Calibri" panose="020F0502020204030204" pitchFamily="34" charset="0"/>
                <a:cs typeface="Calibri" panose="020F0502020204030204" pitchFamily="34" charset="0"/>
              </a:rPr>
              <a:t>Blending phonemes into words for reading.</a:t>
            </a:r>
            <a:r>
              <a:rPr lang="en-US" sz="2800" dirty="0">
                <a:latin typeface="Calibri" panose="020F0502020204030204" pitchFamily="34" charset="0"/>
                <a:cs typeface="Calibri" panose="020F0502020204030204" pitchFamily="34" charset="0"/>
              </a:rPr>
              <a:t>​</a:t>
            </a:r>
          </a:p>
          <a:p>
            <a:pPr marL="457200" indent="-457200" fontAlgn="base">
              <a:buFont typeface="Arial" panose="020B0604020202020204" pitchFamily="34" charset="0"/>
              <a:buChar char="•"/>
            </a:pPr>
            <a:r>
              <a:rPr lang="en-GB" sz="2800" dirty="0">
                <a:latin typeface="Calibri" panose="020F0502020204030204" pitchFamily="34" charset="0"/>
                <a:cs typeface="Calibri" panose="020F0502020204030204" pitchFamily="34" charset="0"/>
              </a:rPr>
              <a:t>Segmenting words into phonemes for spelling.</a:t>
            </a:r>
            <a:r>
              <a:rPr lang="en-US" sz="2800" dirty="0">
                <a:latin typeface="Calibri" panose="020F0502020204030204" pitchFamily="34" charset="0"/>
                <a:cs typeface="Calibri" panose="020F0502020204030204" pitchFamily="34" charset="0"/>
              </a:rPr>
              <a:t>​</a:t>
            </a:r>
          </a:p>
          <a:p>
            <a:pPr marL="457200" indent="-457200" fontAlgn="base">
              <a:buFont typeface="Arial" panose="020B0604020202020204" pitchFamily="34" charset="0"/>
              <a:buChar char="•"/>
            </a:pPr>
            <a:endParaRPr lang="en-GB" sz="2800" dirty="0">
              <a:latin typeface="Calibri" panose="020F0502020204030204" pitchFamily="34" charset="0"/>
              <a:cs typeface="Calibri" panose="020F0502020204030204" pitchFamily="34" charset="0"/>
            </a:endParaRPr>
          </a:p>
          <a:p>
            <a:pPr marL="457200" indent="-457200" fontAlgn="base">
              <a:buFont typeface="Arial" panose="020B0604020202020204" pitchFamily="34" charset="0"/>
              <a:buChar char="•"/>
            </a:pPr>
            <a:r>
              <a:rPr lang="en-US" sz="2800" dirty="0">
                <a:latin typeface="Calibri" panose="020F0502020204030204" pitchFamily="34" charset="0"/>
                <a:cs typeface="Calibri" panose="020F0502020204030204" pitchFamily="34" charset="0"/>
              </a:rPr>
              <a:t>Although there are 26 letters in the English alphabet, there are 44 speech sounds. ​</a:t>
            </a:r>
          </a:p>
          <a:p>
            <a:pPr marL="285750" indent="-285750" algn="ctr">
              <a:buFont typeface="Arial" panose="020B0604020202020204" pitchFamily="34" charset="0"/>
              <a:buChar char="•"/>
            </a:pPr>
            <a:endParaRPr lang="en-GB" dirty="0"/>
          </a:p>
        </p:txBody>
      </p:sp>
      <p:pic>
        <p:nvPicPr>
          <p:cNvPr id="5" name="Picture 8" descr="Home - Loughton School">
            <a:extLst>
              <a:ext uri="{FF2B5EF4-FFF2-40B4-BE49-F238E27FC236}">
                <a16:creationId xmlns:a16="http://schemas.microsoft.com/office/drawing/2014/main" id="{A13368C8-2805-40BE-949D-26F2B54449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500" y="211875"/>
            <a:ext cx="142875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Little Wandle Letters and Sounds">
            <a:extLst>
              <a:ext uri="{FF2B5EF4-FFF2-40B4-BE49-F238E27FC236}">
                <a16:creationId xmlns:a16="http://schemas.microsoft.com/office/drawing/2014/main" id="{1ED350B6-21D6-4DD0-A851-53546DC502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724" y="0"/>
            <a:ext cx="2373341"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677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E79D8A-E6AB-4D2D-89A0-B405720A6B5A}"/>
              </a:ext>
            </a:extLst>
          </p:cNvPr>
          <p:cNvSpPr txBox="1"/>
          <p:nvPr/>
        </p:nvSpPr>
        <p:spPr>
          <a:xfrm>
            <a:off x="1047750" y="3992937"/>
            <a:ext cx="8334375" cy="646331"/>
          </a:xfrm>
          <a:prstGeom prst="rect">
            <a:avLst/>
          </a:prstGeom>
          <a:noFill/>
        </p:spPr>
        <p:txBody>
          <a:bodyPr wrap="square" rtlCol="0">
            <a:spAutoFit/>
          </a:bodyPr>
          <a:lstStyle/>
          <a:p>
            <a:r>
              <a:rPr lang="en-GB" dirty="0">
                <a:hlinkClick r:id="rId2"/>
              </a:rPr>
              <a:t>https://www.littlewandlelettersandsounds.org.uk/resources/for-parents/</a:t>
            </a:r>
            <a:endParaRPr lang="en-GB" dirty="0"/>
          </a:p>
          <a:p>
            <a:endParaRPr lang="en-GB" dirty="0"/>
          </a:p>
        </p:txBody>
      </p:sp>
      <p:sp>
        <p:nvSpPr>
          <p:cNvPr id="4" name="TextBox 3">
            <a:extLst>
              <a:ext uri="{FF2B5EF4-FFF2-40B4-BE49-F238E27FC236}">
                <a16:creationId xmlns:a16="http://schemas.microsoft.com/office/drawing/2014/main" id="{5972A247-E0EE-42D4-89FF-F047DE4CD5DA}"/>
              </a:ext>
            </a:extLst>
          </p:cNvPr>
          <p:cNvSpPr txBox="1"/>
          <p:nvPr/>
        </p:nvSpPr>
        <p:spPr>
          <a:xfrm>
            <a:off x="1152525" y="2253826"/>
            <a:ext cx="8562975" cy="1200329"/>
          </a:xfrm>
          <a:prstGeom prst="rect">
            <a:avLst/>
          </a:prstGeom>
          <a:noFill/>
        </p:spPr>
        <p:txBody>
          <a:bodyPr wrap="square" rtlCol="0">
            <a:spAutoFit/>
          </a:bodyPr>
          <a:lstStyle/>
          <a:p>
            <a:r>
              <a:rPr lang="en-GB" sz="3600" dirty="0">
                <a:latin typeface="Calibri" panose="020F0502020204030204" pitchFamily="34" charset="0"/>
                <a:cs typeface="Calibri" panose="020F0502020204030204" pitchFamily="34" charset="0"/>
              </a:rPr>
              <a:t>At Loughton School, we use Little </a:t>
            </a:r>
            <a:r>
              <a:rPr lang="en-GB" sz="3600" dirty="0" err="1">
                <a:latin typeface="Calibri" panose="020F0502020204030204" pitchFamily="34" charset="0"/>
                <a:cs typeface="Calibri" panose="020F0502020204030204" pitchFamily="34" charset="0"/>
              </a:rPr>
              <a:t>Wandle</a:t>
            </a:r>
            <a:r>
              <a:rPr lang="en-GB" sz="3600" dirty="0">
                <a:latin typeface="Calibri" panose="020F0502020204030204" pitchFamily="34" charset="0"/>
                <a:cs typeface="Calibri" panose="020F0502020204030204" pitchFamily="34" charset="0"/>
              </a:rPr>
              <a:t> letters and sounds programme</a:t>
            </a:r>
          </a:p>
        </p:txBody>
      </p:sp>
      <p:pic>
        <p:nvPicPr>
          <p:cNvPr id="5" name="Picture 8" descr="Home - Loughton School">
            <a:extLst>
              <a:ext uri="{FF2B5EF4-FFF2-40B4-BE49-F238E27FC236}">
                <a16:creationId xmlns:a16="http://schemas.microsoft.com/office/drawing/2014/main" id="{E4F7AC69-F187-48F1-B08B-A4A46D164A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7500" y="211875"/>
            <a:ext cx="142875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Little Wandle Letters and Sounds">
            <a:extLst>
              <a:ext uri="{FF2B5EF4-FFF2-40B4-BE49-F238E27FC236}">
                <a16:creationId xmlns:a16="http://schemas.microsoft.com/office/drawing/2014/main" id="{EAEB0318-8885-471B-9DD7-1AB0CCF744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724" y="0"/>
            <a:ext cx="2373341"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305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0958AED-6F33-4B92-A6C8-BA02FF56AF86}"/>
              </a:ext>
            </a:extLst>
          </p:cNvPr>
          <p:cNvSpPr txBox="1"/>
          <p:nvPr/>
        </p:nvSpPr>
        <p:spPr>
          <a:xfrm>
            <a:off x="1738363" y="266700"/>
            <a:ext cx="9924901" cy="584775"/>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Supporting your child at home</a:t>
            </a:r>
          </a:p>
        </p:txBody>
      </p:sp>
      <p:sp>
        <p:nvSpPr>
          <p:cNvPr id="2" name="Rectangle 1">
            <a:extLst>
              <a:ext uri="{FF2B5EF4-FFF2-40B4-BE49-F238E27FC236}">
                <a16:creationId xmlns:a16="http://schemas.microsoft.com/office/drawing/2014/main" id="{BAE14C64-1DF0-495B-A5C6-42F1F9BE0928}"/>
              </a:ext>
            </a:extLst>
          </p:cNvPr>
          <p:cNvSpPr/>
          <p:nvPr/>
        </p:nvSpPr>
        <p:spPr>
          <a:xfrm>
            <a:off x="1526722" y="1178233"/>
            <a:ext cx="8348798" cy="4918269"/>
          </a:xfrm>
          <a:prstGeom prst="rect">
            <a:avLst/>
          </a:prstGeom>
        </p:spPr>
        <p:txBody>
          <a:bodyPr wrap="square">
            <a:spAutoFit/>
          </a:bodyPr>
          <a:lstStyle/>
          <a:p>
            <a:pPr marL="342900" lvl="0" indent="-342900" defTabSz="914400" fontAlgn="base">
              <a:lnSpc>
                <a:spcPct val="80000"/>
              </a:lnSpc>
              <a:spcBef>
                <a:spcPct val="20000"/>
              </a:spcBef>
              <a:spcAft>
                <a:spcPct val="0"/>
              </a:spcAft>
              <a:buFontTx/>
              <a:buChar char="•"/>
            </a:pPr>
            <a:r>
              <a:rPr lang="en-GB" altLang="en-US" sz="2800" kern="0" dirty="0">
                <a:solidFill>
                  <a:srgbClr val="000000"/>
                </a:solidFill>
                <a:cs typeface="Arial" panose="020B0604020202020204" pitchFamily="34" charset="0"/>
              </a:rPr>
              <a:t>Hear your child read as often as possible and read to them.  Please sign their home school reading journal whenever you hear them read.</a:t>
            </a:r>
          </a:p>
          <a:p>
            <a:pPr marL="342900" lvl="0" indent="-342900" defTabSz="914400" fontAlgn="base">
              <a:lnSpc>
                <a:spcPct val="80000"/>
              </a:lnSpc>
              <a:spcBef>
                <a:spcPct val="20000"/>
              </a:spcBef>
              <a:spcAft>
                <a:spcPct val="0"/>
              </a:spcAft>
              <a:buFontTx/>
              <a:buChar char="•"/>
            </a:pPr>
            <a:r>
              <a:rPr lang="en-GB" altLang="en-US" sz="2800" kern="0" dirty="0">
                <a:solidFill>
                  <a:srgbClr val="000000"/>
                </a:solidFill>
                <a:cs typeface="Arial" panose="020B0604020202020204" pitchFamily="34" charset="0"/>
              </a:rPr>
              <a:t>Actively introduce new vocabulary to your child in day to day discussion and check they know the meaning of words.</a:t>
            </a:r>
          </a:p>
          <a:p>
            <a:pPr marL="342900" lvl="0" indent="-342900" defTabSz="914400" fontAlgn="base">
              <a:lnSpc>
                <a:spcPct val="80000"/>
              </a:lnSpc>
              <a:spcBef>
                <a:spcPct val="20000"/>
              </a:spcBef>
              <a:spcAft>
                <a:spcPct val="0"/>
              </a:spcAft>
              <a:buFontTx/>
              <a:buChar char="•"/>
            </a:pPr>
            <a:r>
              <a:rPr lang="en-GB" altLang="en-US" sz="2800" kern="0" dirty="0">
                <a:solidFill>
                  <a:srgbClr val="000000"/>
                </a:solidFill>
                <a:cs typeface="Arial" panose="020B0604020202020204" pitchFamily="34" charset="0"/>
              </a:rPr>
              <a:t>Encourage your child to write shopping lists, birthday cards, invitations, thank you letters, postcards etc.</a:t>
            </a:r>
          </a:p>
          <a:p>
            <a:pPr marL="342900" lvl="0" indent="-342900" defTabSz="914400" fontAlgn="base">
              <a:lnSpc>
                <a:spcPct val="80000"/>
              </a:lnSpc>
              <a:spcBef>
                <a:spcPct val="20000"/>
              </a:spcBef>
              <a:spcAft>
                <a:spcPct val="0"/>
              </a:spcAft>
              <a:buFontTx/>
              <a:buChar char="•"/>
            </a:pPr>
            <a:r>
              <a:rPr lang="en-GB" altLang="en-US" sz="2800" kern="0" dirty="0">
                <a:solidFill>
                  <a:srgbClr val="000000"/>
                </a:solidFill>
                <a:cs typeface="Arial" panose="020B0604020202020204" pitchFamily="34" charset="0"/>
              </a:rPr>
              <a:t>Talk about and ask questions about what your                                 child is writing in school. </a:t>
            </a:r>
          </a:p>
          <a:p>
            <a:pPr marL="342900" lvl="0" indent="-342900" defTabSz="914400" fontAlgn="base">
              <a:lnSpc>
                <a:spcPct val="80000"/>
              </a:lnSpc>
              <a:spcBef>
                <a:spcPct val="20000"/>
              </a:spcBef>
              <a:spcAft>
                <a:spcPct val="0"/>
              </a:spcAft>
              <a:buFontTx/>
              <a:buChar char="•"/>
            </a:pPr>
            <a:r>
              <a:rPr lang="en-GB" altLang="en-US" sz="2800" kern="0" dirty="0">
                <a:solidFill>
                  <a:srgbClr val="000000"/>
                </a:solidFill>
                <a:cs typeface="Arial" panose="020B0604020202020204" pitchFamily="34" charset="0"/>
              </a:rPr>
              <a:t>Encourage them to keep a diary or notebook where they can jot down ideas.</a:t>
            </a:r>
          </a:p>
        </p:txBody>
      </p:sp>
      <p:pic>
        <p:nvPicPr>
          <p:cNvPr id="5" name="Picture 4" descr="Logo">
            <a:hlinkClick r:id="rId3"/>
            <a:extLst>
              <a:ext uri="{FF2B5EF4-FFF2-40B4-BE49-F238E27FC236}">
                <a16:creationId xmlns:a16="http://schemas.microsoft.com/office/drawing/2014/main" id="{0DC83C81-3526-4767-920A-8378B8C2499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37424" y="0"/>
            <a:ext cx="1295122" cy="1691692"/>
          </a:xfrm>
          <a:prstGeom prst="rect">
            <a:avLst/>
          </a:prstGeom>
          <a:noFill/>
          <a:ln>
            <a:noFill/>
          </a:ln>
        </p:spPr>
      </p:pic>
    </p:spTree>
    <p:extLst>
      <p:ext uri="{BB962C8B-B14F-4D97-AF65-F5344CB8AC3E}">
        <p14:creationId xmlns:p14="http://schemas.microsoft.com/office/powerpoint/2010/main" val="31855489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0958AED-6F33-4B92-A6C8-BA02FF56AF86}"/>
              </a:ext>
            </a:extLst>
          </p:cNvPr>
          <p:cNvSpPr txBox="1"/>
          <p:nvPr/>
        </p:nvSpPr>
        <p:spPr>
          <a:xfrm>
            <a:off x="2068285" y="2405717"/>
            <a:ext cx="7901641" cy="1323439"/>
          </a:xfrm>
          <a:prstGeom prst="rect">
            <a:avLst/>
          </a:prstGeom>
          <a:noFill/>
        </p:spPr>
        <p:txBody>
          <a:bodyPr wrap="square" rtlCol="0" anchor="t">
            <a:spAutoFit/>
          </a:bodyPr>
          <a:lstStyle/>
          <a:p>
            <a:pPr algn="ctr"/>
            <a:r>
              <a:rPr lang="en-GB" sz="4000" b="1" dirty="0">
                <a:latin typeface="Arial"/>
                <a:cs typeface="Arial"/>
              </a:rPr>
              <a:t>Thank you for coming.</a:t>
            </a:r>
            <a:endParaRPr lang="en-US" dirty="0"/>
          </a:p>
          <a:p>
            <a:pPr algn="ctr"/>
            <a:r>
              <a:rPr lang="en-GB" sz="4000" b="1" dirty="0">
                <a:latin typeface="Arial"/>
                <a:cs typeface="Arial"/>
              </a:rPr>
              <a:t>Do you have any questions?</a:t>
            </a:r>
            <a:endParaRPr lang="en-GB" dirty="0"/>
          </a:p>
        </p:txBody>
      </p:sp>
      <p:pic>
        <p:nvPicPr>
          <p:cNvPr id="3" name="Picture 2" descr="Logo">
            <a:hlinkClick r:id="rId3"/>
            <a:extLst>
              <a:ext uri="{FF2B5EF4-FFF2-40B4-BE49-F238E27FC236}">
                <a16:creationId xmlns:a16="http://schemas.microsoft.com/office/drawing/2014/main" id="{5D52817C-0A0D-4D25-A768-34CF564C4F0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398682" y="174430"/>
            <a:ext cx="1295122" cy="1691692"/>
          </a:xfrm>
          <a:prstGeom prst="rect">
            <a:avLst/>
          </a:prstGeom>
          <a:noFill/>
          <a:ln>
            <a:noFill/>
          </a:ln>
        </p:spPr>
      </p:pic>
    </p:spTree>
    <p:extLst>
      <p:ext uri="{BB962C8B-B14F-4D97-AF65-F5344CB8AC3E}">
        <p14:creationId xmlns:p14="http://schemas.microsoft.com/office/powerpoint/2010/main" val="22390763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0DA50FDADC26147953A4A7EB16EABD6" ma:contentTypeVersion="13" ma:contentTypeDescription="Create a new document." ma:contentTypeScope="" ma:versionID="10f19d245cfec4541cd96cb798511f15">
  <xsd:schema xmlns:xsd="http://www.w3.org/2001/XMLSchema" xmlns:xs="http://www.w3.org/2001/XMLSchema" xmlns:p="http://schemas.microsoft.com/office/2006/metadata/properties" xmlns:ns2="dfd46422-c270-4910-9aa2-98acf8363e6d" xmlns:ns3="38c6c404-9796-4e00-a5e0-4b9fa2ad9eba" targetNamespace="http://schemas.microsoft.com/office/2006/metadata/properties" ma:root="true" ma:fieldsID="b74869cf68bf0a2a7671f857a89e2f81" ns2:_="" ns3:_="">
    <xsd:import namespace="dfd46422-c270-4910-9aa2-98acf8363e6d"/>
    <xsd:import namespace="38c6c404-9796-4e00-a5e0-4b9fa2ad9eb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d46422-c270-4910-9aa2-98acf8363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364d9c1-5d2d-4cf9-8399-b69f16d1141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8c6c404-9796-4e00-a5e0-4b9fa2ad9eba"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23ec5c4-8697-4787-b867-42d1874fbac7}" ma:internalName="TaxCatchAll" ma:showField="CatchAllData" ma:web="38c6c404-9796-4e00-a5e0-4b9fa2ad9eb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fd46422-c270-4910-9aa2-98acf8363e6d">
      <Terms xmlns="http://schemas.microsoft.com/office/infopath/2007/PartnerControls"/>
    </lcf76f155ced4ddcb4097134ff3c332f>
    <TaxCatchAll xmlns="38c6c404-9796-4e00-a5e0-4b9fa2ad9eba" xsi:nil="true"/>
  </documentManagement>
</p:properties>
</file>

<file path=customXml/itemProps1.xml><?xml version="1.0" encoding="utf-8"?>
<ds:datastoreItem xmlns:ds="http://schemas.openxmlformats.org/officeDocument/2006/customXml" ds:itemID="{E70A1DA7-D155-4AE6-8A28-27E9AB781B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d46422-c270-4910-9aa2-98acf8363e6d"/>
    <ds:schemaRef ds:uri="38c6c404-9796-4e00-a5e0-4b9fa2ad9e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AA49C1-9B29-48D5-A32B-F0CDBBD9D8FA}">
  <ds:schemaRefs>
    <ds:schemaRef ds:uri="http://schemas.microsoft.com/sharepoint/v3/contenttype/forms"/>
  </ds:schemaRefs>
</ds:datastoreItem>
</file>

<file path=customXml/itemProps3.xml><?xml version="1.0" encoding="utf-8"?>
<ds:datastoreItem xmlns:ds="http://schemas.openxmlformats.org/officeDocument/2006/customXml" ds:itemID="{8AD26F80-DDCD-47B2-8C52-A7B41A0CE867}">
  <ds:schemaRefs>
    <ds:schemaRef ds:uri="http://schemas.microsoft.com/office/2006/documentManagement/types"/>
    <ds:schemaRef ds:uri="http://purl.org/dc/terms/"/>
    <ds:schemaRef ds:uri="http://schemas.microsoft.com/office/infopath/2007/PartnerControls"/>
    <ds:schemaRef ds:uri="http://purl.org/dc/elements/1.1/"/>
    <ds:schemaRef ds:uri="dfd46422-c270-4910-9aa2-98acf8363e6d"/>
    <ds:schemaRef ds:uri="http://www.w3.org/XML/1998/namespace"/>
    <ds:schemaRef ds:uri="http://purl.org/dc/dcmitype/"/>
    <ds:schemaRef ds:uri="http://schemas.openxmlformats.org/package/2006/metadata/core-properties"/>
    <ds:schemaRef ds:uri="38c6c404-9796-4e00-a5e0-4b9fa2ad9eba"/>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TM02900688[[fn=Facet]]</Template>
  <TotalTime>2239</TotalTime>
  <Words>1074</Words>
  <Application>Microsoft Office PowerPoint</Application>
  <PresentationFormat>Widescreen</PresentationFormat>
  <Paragraphs>129</Paragraphs>
  <Slides>22</Slides>
  <Notes>11</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22</vt:i4>
      </vt:variant>
    </vt:vector>
  </HeadingPairs>
  <TitlesOfParts>
    <vt:vector size="30" baseType="lpstr">
      <vt:lpstr>Arial</vt:lpstr>
      <vt:lpstr>Calibri</vt:lpstr>
      <vt:lpstr>Calibri Light</vt:lpstr>
      <vt:lpstr>Segoe UI</vt:lpstr>
      <vt:lpstr>Trebuchet MS</vt:lpstr>
      <vt:lpstr>Wingdings 3</vt:lpstr>
      <vt:lpstr>Facet</vt:lpstr>
      <vt:lpstr>Office Theme</vt:lpstr>
      <vt:lpstr>Reading at Loughton School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 we assess reading?</vt:lpstr>
      <vt:lpstr>Phonics at Loughton School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Dale Drewe</dc:creator>
  <cp:lastModifiedBy>Ellie Frost</cp:lastModifiedBy>
  <cp:revision>559</cp:revision>
  <cp:lastPrinted>2019-11-27T16:52:33Z</cp:lastPrinted>
  <dcterms:created xsi:type="dcterms:W3CDTF">2019-11-08T09:15:39Z</dcterms:created>
  <dcterms:modified xsi:type="dcterms:W3CDTF">2024-09-23T08:11:18Z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0x01010020DA50FDADC26147953A4A7EB16EABD6</vt:lpwstr>
  </property>
  <property fmtid="{D5CDD505-2E9C-101B-9397-08002B2CF9AE}" pid="3" name="MediaServiceImageTags">
    <vt:lpwstr/>
  </property>
</Properties>
</file>