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4"/>
  </p:sldMasterIdLst>
  <p:sldIdLst>
    <p:sldId id="277" r:id="rId5"/>
    <p:sldId id="262" r:id="rId6"/>
    <p:sldId id="327" r:id="rId7"/>
    <p:sldId id="328" r:id="rId8"/>
    <p:sldId id="329" r:id="rId9"/>
    <p:sldId id="330" r:id="rId10"/>
    <p:sldId id="33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>
      <p:cViewPr varScale="1">
        <p:scale>
          <a:sx n="85" d="100"/>
          <a:sy n="85" d="100"/>
        </p:scale>
        <p:origin x="36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399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522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474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44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118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081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094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279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433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375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19853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0777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85401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426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712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830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 rtlCol="0">
            <a:normAutofit/>
          </a:bodyPr>
          <a:lstStyle/>
          <a:p>
            <a:pPr lvl="0"/>
            <a:endParaRPr lang="en-GB" noProof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BD548CE-57F4-4319-8F27-078E7762A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FA69AAB-450E-4CD1-B984-3C24621882AE}" type="datetime1">
              <a:rPr lang="en-GB" smtClean="0"/>
              <a:t>18/03/2025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38FD1D0-8284-4B44-A4AF-CF4DB806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98F7901-94F9-4868-A5EB-57A5FA037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FF1FB-9BE9-41CF-B03B-D10BF6EA555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0588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880EE-CE05-4718-A7C2-681A65429B47}" type="datetimeFigureOut">
              <a:rPr lang="en-GB" smtClean="0"/>
              <a:t>18/03/2025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60BB913-1E0D-4CF5-B7F2-24ADA9DFE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74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  <p:sldLayoutId id="214748375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hyperlink" Target="https://www.loughton.milton-keynes.sch.uk/page/?title=Phonics%2C+Spellings+and+Grammar&amp;pid=5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2340831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>
                <a:solidFill>
                  <a:schemeClr val="tx1"/>
                </a:solidFill>
              </a:rPr>
              <a:t>Phonics at Loughton School</a:t>
            </a:r>
            <a:br>
              <a:rPr lang="en-US" sz="5400" b="1" dirty="0">
                <a:solidFill>
                  <a:schemeClr val="tx1"/>
                </a:solidFill>
              </a:rPr>
            </a:br>
            <a:br>
              <a:rPr lang="en-US" sz="5400" b="1" dirty="0">
                <a:solidFill>
                  <a:schemeClr val="tx1"/>
                </a:solidFill>
              </a:rPr>
            </a:br>
            <a:br>
              <a:rPr lang="en-US" sz="5400" b="1" dirty="0">
                <a:solidFill>
                  <a:schemeClr val="tx1"/>
                </a:solidFill>
              </a:rPr>
            </a:br>
            <a:r>
              <a:rPr lang="en-US" sz="5400" b="1" dirty="0">
                <a:solidFill>
                  <a:schemeClr val="tx1"/>
                </a:solidFill>
              </a:rPr>
              <a:t>     </a:t>
            </a:r>
            <a:r>
              <a:rPr lang="en-US" sz="2700" b="1" dirty="0">
                <a:solidFill>
                  <a:schemeClr val="tx1"/>
                </a:solidFill>
              </a:rPr>
              <a:t>Dee Newman Phonics Lead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1</a:t>
            </a:fld>
            <a:endParaRPr lang="en-US"/>
          </a:p>
        </p:txBody>
      </p:sp>
      <p:pic>
        <p:nvPicPr>
          <p:cNvPr id="4" name="Picture 3" descr="Screen Shot 2021-09-24 at 14.45.39.png">
            <a:extLst>
              <a:ext uri="{FF2B5EF4-FFF2-40B4-BE49-F238E27FC236}">
                <a16:creationId xmlns:a16="http://schemas.microsoft.com/office/drawing/2014/main" id="{80D01EAF-C423-41CE-BB65-AD201ECA5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95" y="112100"/>
            <a:ext cx="1404723" cy="150715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1026" name="Picture 2" descr="Logo">
            <a:extLst>
              <a:ext uri="{FF2B5EF4-FFF2-40B4-BE49-F238E27FC236}">
                <a16:creationId xmlns:a16="http://schemas.microsoft.com/office/drawing/2014/main" id="{CE477BD8-70E4-41F1-AF70-E0D475B44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5100" y="19050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3071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EAF861B2-6C3E-43E2-A6BA-6EEB47D3E3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188913"/>
            <a:ext cx="82296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4900" b="1" dirty="0">
                <a:solidFill>
                  <a:schemeClr val="tx1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Phonics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F7BB0611-7834-42A0-BB0B-A0F285D30C8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135188" y="1810673"/>
            <a:ext cx="8229600" cy="4267200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buFont typeface="Arial" charset="0"/>
              <a:buChar char="•"/>
              <a:defRPr/>
            </a:pPr>
            <a:r>
              <a:rPr lang="en-GB" sz="3200" dirty="0"/>
              <a:t>Identifying sounds in spoken words.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GB" sz="3200" dirty="0"/>
              <a:t>Recognising the common spellings of each phoneme. Which is the sound the letter makes.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GB" sz="3200" dirty="0"/>
              <a:t>Blending phonemes into words for reading.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GB" sz="3200" dirty="0"/>
              <a:t>Segmenting words into phonemes for spelling.</a:t>
            </a:r>
          </a:p>
          <a:p>
            <a:pPr eaLnBrk="1" hangingPunct="1">
              <a:buFont typeface="Arial" charset="0"/>
              <a:buChar char="•"/>
              <a:defRPr/>
            </a:pPr>
            <a:endParaRPr lang="en-GB" sz="3200" dirty="0"/>
          </a:p>
          <a:p>
            <a:pPr marL="0" indent="0">
              <a:buNone/>
              <a:defRPr/>
            </a:pPr>
            <a:r>
              <a:rPr lang="en-US" sz="3200" dirty="0"/>
              <a:t>Although there are 26 letters in the English alphabet, there are 44 speech sounds. </a:t>
            </a:r>
          </a:p>
          <a:p>
            <a:pPr eaLnBrk="1" hangingPunct="1">
              <a:buFont typeface="Arial" charset="0"/>
              <a:buChar char="•"/>
              <a:defRPr/>
            </a:pPr>
            <a:endParaRPr lang="en-GB" dirty="0">
              <a:latin typeface="SassoonCRInfant" pitchFamily="2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2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29" y="188913"/>
            <a:ext cx="1514484" cy="1621760"/>
          </a:xfrm>
          <a:prstGeom prst="rect">
            <a:avLst/>
          </a:prstGeom>
        </p:spPr>
      </p:pic>
      <p:pic>
        <p:nvPicPr>
          <p:cNvPr id="2050" name="Picture 2" descr="Logo">
            <a:extLst>
              <a:ext uri="{FF2B5EF4-FFF2-40B4-BE49-F238E27FC236}">
                <a16:creationId xmlns:a16="http://schemas.microsoft.com/office/drawing/2014/main" id="{591FEC59-35C3-4CDC-9A26-F39696EC7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6075" y="18891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5317765C-985D-4968-BB3B-1048F29794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9108" y="181919"/>
            <a:ext cx="77724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900" b="1" dirty="0">
                <a:solidFill>
                  <a:schemeClr val="tx1"/>
                </a:solidFill>
                <a:cs typeface="Tahoma" panose="020B0604030504040204" pitchFamily="34" charset="0"/>
              </a:rPr>
              <a:t>Some Definitions 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0502CABE-A086-43B7-A036-D6445545BA3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34488" y="1389699"/>
            <a:ext cx="5213838" cy="4114800"/>
          </a:xfrm>
        </p:spPr>
        <p:txBody>
          <a:bodyPr rtlCol="0">
            <a:normAutofit/>
          </a:bodyPr>
          <a:lstStyle/>
          <a:p>
            <a:pPr>
              <a:buNone/>
              <a:defRPr/>
            </a:pPr>
            <a:r>
              <a:rPr lang="en-GB" dirty="0">
                <a:latin typeface="Comic Sans MS" pitchFamily="66" charset="0"/>
              </a:rPr>
              <a:t>	</a:t>
            </a:r>
            <a:r>
              <a:rPr lang="en-GB" sz="2800" dirty="0">
                <a:solidFill>
                  <a:srgbClr val="FF0000"/>
                </a:solidFill>
                <a:latin typeface="+mj-lt"/>
              </a:rPr>
              <a:t>A Phoneme</a:t>
            </a:r>
          </a:p>
          <a:p>
            <a:pPr marL="0" indent="0">
              <a:buNone/>
              <a:defRPr/>
            </a:pPr>
            <a:endParaRPr lang="en-GB" sz="2800" dirty="0">
              <a:solidFill>
                <a:srgbClr val="FFFFFF"/>
              </a:solidFill>
              <a:latin typeface="+mj-lt"/>
            </a:endParaRPr>
          </a:p>
          <a:p>
            <a:pPr>
              <a:buNone/>
              <a:defRPr/>
            </a:pPr>
            <a:r>
              <a:rPr lang="en-GB" sz="2800" dirty="0">
                <a:solidFill>
                  <a:srgbClr val="FFFFFF"/>
                </a:solidFill>
                <a:latin typeface="+mj-lt"/>
              </a:rPr>
              <a:t>    </a:t>
            </a:r>
            <a:r>
              <a:rPr lang="en-GB" sz="2800" dirty="0">
                <a:latin typeface="+mj-lt"/>
              </a:rPr>
              <a:t>This is the smallest unit of sound in a word.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FF1FB-9BE9-41CF-B03B-D10BF6EA5554}" type="slidenum">
              <a:rPr lang="en-GB" altLang="en-US" smtClean="0"/>
              <a:pPr/>
              <a:t>3</a:t>
            </a:fld>
            <a:endParaRPr lang="en-GB" altLang="en-US"/>
          </a:p>
        </p:txBody>
      </p:sp>
      <p:sp>
        <p:nvSpPr>
          <p:cNvPr id="13317" name="Text Box 8">
            <a:extLst>
              <a:ext uri="{FF2B5EF4-FFF2-40B4-BE49-F238E27FC236}">
                <a16:creationId xmlns:a16="http://schemas.microsoft.com/office/drawing/2014/main" id="{53D22BDA-9088-40A5-8001-FE4BF2AC7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037" y="3589039"/>
            <a:ext cx="5091968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How many phonemes can you hear in  </a:t>
            </a:r>
            <a:r>
              <a:rPr lang="en-GB" altLang="en-US" sz="28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GB" altLang="en-US" sz="4800" dirty="0">
                <a:latin typeface="+mj-lt"/>
                <a:cs typeface="Arial" panose="020B0604020202020204" pitchFamily="34" charset="0"/>
              </a:rPr>
              <a:t>cat</a:t>
            </a:r>
            <a:r>
              <a:rPr lang="en-GB" altLang="en-US" sz="44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?  c a 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10" y="111273"/>
            <a:ext cx="1193861" cy="1278426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3787090" y="4915703"/>
            <a:ext cx="219808" cy="20332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4956" y="4910675"/>
            <a:ext cx="231668" cy="2133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9277" y="4921971"/>
            <a:ext cx="231668" cy="213378"/>
          </a:xfrm>
          <a:prstGeom prst="rect">
            <a:avLst/>
          </a:prstGeom>
        </p:spPr>
      </p:pic>
      <p:sp>
        <p:nvSpPr>
          <p:cNvPr id="11" name="Rectangle 3">
            <a:extLst>
              <a:ext uri="{FF2B5EF4-FFF2-40B4-BE49-F238E27FC236}">
                <a16:creationId xmlns:a16="http://schemas.microsoft.com/office/drawing/2014/main" id="{54CC1B9A-2A95-4C3B-B8B6-61F1E4BD6DAD}"/>
              </a:ext>
            </a:extLst>
          </p:cNvPr>
          <p:cNvSpPr txBox="1">
            <a:spLocks noChangeArrowheads="1"/>
          </p:cNvSpPr>
          <p:nvPr/>
        </p:nvSpPr>
        <p:spPr>
          <a:xfrm>
            <a:off x="6406060" y="1389699"/>
            <a:ext cx="6399467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en-GB" dirty="0">
                <a:latin typeface="Comic Sans MS" pitchFamily="66" charset="0"/>
              </a:rPr>
              <a:t>	</a:t>
            </a:r>
            <a:r>
              <a:rPr lang="en-GB" dirty="0">
                <a:solidFill>
                  <a:srgbClr val="FF0000"/>
                </a:solidFill>
                <a:latin typeface="+mj-lt"/>
              </a:rPr>
              <a:t>A grapheme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dirty="0">
              <a:solidFill>
                <a:srgbClr val="FFFFFF"/>
              </a:solidFill>
              <a:latin typeface="+mj-lt"/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en-GB" dirty="0">
                <a:solidFill>
                  <a:srgbClr val="FFFFFF"/>
                </a:solidFill>
                <a:latin typeface="+mj-lt"/>
              </a:rPr>
              <a:t>    </a:t>
            </a:r>
            <a:r>
              <a:rPr lang="en-GB" dirty="0">
                <a:latin typeface="+mj-lt"/>
              </a:rPr>
              <a:t>This is the how the word is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GB" dirty="0">
                <a:latin typeface="+mj-lt"/>
              </a:rPr>
              <a:t>      written.</a:t>
            </a:r>
          </a:p>
        </p:txBody>
      </p:sp>
      <p:sp>
        <p:nvSpPr>
          <p:cNvPr id="12" name="Text Box 8">
            <a:extLst>
              <a:ext uri="{FF2B5EF4-FFF2-40B4-BE49-F238E27FC236}">
                <a16:creationId xmlns:a16="http://schemas.microsoft.com/office/drawing/2014/main" id="{53847DD5-C380-4219-B43A-5F7C51AE0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6539" y="2988934"/>
            <a:ext cx="590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50000"/>
              </a:spcBef>
              <a:buNone/>
              <a:defRPr/>
            </a:pPr>
            <a:r>
              <a:rPr lang="en-GB" altLang="en-US" sz="4800" dirty="0">
                <a:solidFill>
                  <a:prstClr val="black"/>
                </a:solidFill>
                <a:latin typeface="+mj-lt"/>
                <a:cs typeface="Arial" panose="020B0604020202020204" pitchFamily="34" charset="0"/>
              </a:rPr>
              <a:t>cat</a:t>
            </a:r>
            <a:r>
              <a:rPr lang="en-GB" altLang="en-US" sz="4400" dirty="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13" name="Picture 2" descr="Logo">
            <a:extLst>
              <a:ext uri="{FF2B5EF4-FFF2-40B4-BE49-F238E27FC236}">
                <a16:creationId xmlns:a16="http://schemas.microsoft.com/office/drawing/2014/main" id="{5EB120E8-C9F2-4C5D-9060-43CC1EE78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6075" y="18891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37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>
            <a:extLst>
              <a:ext uri="{FF2B5EF4-FFF2-40B4-BE49-F238E27FC236}">
                <a16:creationId xmlns:a16="http://schemas.microsoft.com/office/drawing/2014/main" id="{BDD3A337-3439-4C99-BB5D-CDE1796AB18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73822" y="546932"/>
            <a:ext cx="8846527" cy="4267200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2800" dirty="0">
                <a:latin typeface="+mj-lt"/>
                <a:cs typeface="Calibri" panose="020F0502020204030204" pitchFamily="34" charset="0"/>
              </a:rPr>
              <a:t>Phonemes (sound) are represented by graphemes (written) </a:t>
            </a:r>
          </a:p>
          <a:p>
            <a:pPr eaLnBrk="1" hangingPunct="1"/>
            <a:endParaRPr lang="en-GB" altLang="en-US" sz="2800" dirty="0">
              <a:latin typeface="+mj-lt"/>
              <a:cs typeface="Calibri" panose="020F0502020204030204" pitchFamily="34" charset="0"/>
            </a:endParaRPr>
          </a:p>
          <a:p>
            <a:pPr eaLnBrk="1" hangingPunct="1"/>
            <a:r>
              <a:rPr lang="en-GB" altLang="en-US" sz="2800" dirty="0">
                <a:latin typeface="+mj-lt"/>
                <a:cs typeface="Calibri" panose="020F0502020204030204" pitchFamily="34" charset="0"/>
              </a:rPr>
              <a:t>A grapheme can consist of 1, 2 or more letters.</a:t>
            </a:r>
          </a:p>
          <a:p>
            <a:pPr eaLnBrk="1" hangingPunct="1"/>
            <a:endParaRPr lang="en-GB" altLang="en-US" sz="2800" dirty="0">
              <a:latin typeface="+mj-lt"/>
              <a:cs typeface="Calibri" panose="020F0502020204030204" pitchFamily="34" charset="0"/>
            </a:endParaRPr>
          </a:p>
          <a:p>
            <a:pPr eaLnBrk="1" hangingPunct="1"/>
            <a:r>
              <a:rPr lang="en-GB" altLang="en-US" sz="2800" dirty="0">
                <a:latin typeface="+mj-lt"/>
                <a:cs typeface="Calibri" panose="020F0502020204030204" pitchFamily="34" charset="0"/>
              </a:rPr>
              <a:t>A phoneme can be represented/spelt in more than one way (</a:t>
            </a:r>
            <a:r>
              <a:rPr lang="en-GB" altLang="en-US" sz="28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c</a:t>
            </a:r>
            <a:r>
              <a:rPr lang="en-GB" altLang="en-US" sz="2800" dirty="0">
                <a:latin typeface="+mj-lt"/>
                <a:cs typeface="Calibri" panose="020F0502020204030204" pitchFamily="34" charset="0"/>
              </a:rPr>
              <a:t>at,</a:t>
            </a:r>
            <a:r>
              <a:rPr lang="en-GB" altLang="en-US" sz="2800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en-GB" altLang="en-US" sz="28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k</a:t>
            </a:r>
            <a:r>
              <a:rPr lang="en-GB" altLang="en-US" sz="2800" dirty="0">
                <a:latin typeface="+mj-lt"/>
                <a:cs typeface="Calibri" panose="020F0502020204030204" pitchFamily="34" charset="0"/>
              </a:rPr>
              <a:t>ennel, </a:t>
            </a:r>
            <a:r>
              <a:rPr lang="en-GB" altLang="en-US" sz="28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ch</a:t>
            </a:r>
            <a:r>
              <a:rPr lang="en-GB" altLang="en-US" sz="2800" dirty="0">
                <a:latin typeface="+mj-lt"/>
                <a:cs typeface="Calibri" panose="020F0502020204030204" pitchFamily="34" charset="0"/>
              </a:rPr>
              <a:t>oir)</a:t>
            </a:r>
            <a:r>
              <a:rPr lang="en-GB" altLang="en-US" sz="2800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)</a:t>
            </a:r>
          </a:p>
          <a:p>
            <a:pPr eaLnBrk="1" hangingPunct="1"/>
            <a:endParaRPr lang="en-GB" altLang="en-US" sz="2800" dirty="0">
              <a:solidFill>
                <a:schemeClr val="bg1"/>
              </a:solidFill>
              <a:latin typeface="+mj-lt"/>
              <a:cs typeface="Calibri" panose="020F0502020204030204" pitchFamily="34" charset="0"/>
            </a:endParaRPr>
          </a:p>
          <a:p>
            <a:pPr eaLnBrk="1" hangingPunct="1"/>
            <a:r>
              <a:rPr lang="en-GB" altLang="en-US" sz="2800" dirty="0">
                <a:latin typeface="+mj-lt"/>
                <a:cs typeface="Calibri" panose="020F0502020204030204" pitchFamily="34" charset="0"/>
              </a:rPr>
              <a:t>The same grapheme may represent more than one phoneme </a:t>
            </a:r>
          </a:p>
          <a:p>
            <a:pPr eaLnBrk="1" hangingPunct="1"/>
            <a:r>
              <a:rPr lang="en-GB" altLang="en-US" sz="2800" dirty="0">
                <a:latin typeface="+mj-lt"/>
                <a:cs typeface="Calibri" panose="020F0502020204030204" pitchFamily="34" charset="0"/>
              </a:rPr>
              <a:t>( m</a:t>
            </a:r>
            <a:r>
              <a:rPr lang="en-GB" altLang="en-US" sz="28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e</a:t>
            </a:r>
            <a:r>
              <a:rPr lang="en-GB" altLang="en-US" sz="2800" dirty="0">
                <a:latin typeface="+mj-lt"/>
                <a:cs typeface="Calibri" panose="020F0502020204030204" pitchFamily="34" charset="0"/>
              </a:rPr>
              <a:t>, m</a:t>
            </a:r>
            <a:r>
              <a:rPr lang="en-GB" altLang="en-US" sz="2800" dirty="0">
                <a:solidFill>
                  <a:srgbClr val="FF0000"/>
                </a:solidFill>
                <a:latin typeface="+mj-lt"/>
                <a:cs typeface="Calibri" panose="020F0502020204030204" pitchFamily="34" charset="0"/>
              </a:rPr>
              <a:t>e</a:t>
            </a:r>
            <a:r>
              <a:rPr lang="en-GB" altLang="en-US" sz="2800" dirty="0">
                <a:latin typeface="+mj-lt"/>
                <a:cs typeface="Calibri" panose="020F0502020204030204" pitchFamily="34" charset="0"/>
              </a:rPr>
              <a:t>t)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4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621" y="156641"/>
            <a:ext cx="1166752" cy="1249397"/>
          </a:xfrm>
          <a:prstGeom prst="rect">
            <a:avLst/>
          </a:prstGeom>
        </p:spPr>
      </p:pic>
      <p:pic>
        <p:nvPicPr>
          <p:cNvPr id="6" name="Picture 2" descr="Logo">
            <a:extLst>
              <a:ext uri="{FF2B5EF4-FFF2-40B4-BE49-F238E27FC236}">
                <a16:creationId xmlns:a16="http://schemas.microsoft.com/office/drawing/2014/main" id="{CFEE79DC-4719-415B-BE54-8B6B5624E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6075" y="18891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953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>
            <a:extLst>
              <a:ext uri="{FF2B5EF4-FFF2-40B4-BE49-F238E27FC236}">
                <a16:creationId xmlns:a16="http://schemas.microsoft.com/office/drawing/2014/main" id="{4B8AE50C-788D-4652-8A99-AAC3686E7A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82688" y="1411459"/>
            <a:ext cx="7772400" cy="334739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GB" sz="3200" dirty="0">
                <a:latin typeface="+mj-lt"/>
              </a:rPr>
              <a:t>SO…</a:t>
            </a:r>
          </a:p>
          <a:p>
            <a:pPr>
              <a:defRPr/>
            </a:pPr>
            <a:endParaRPr lang="en-GB" sz="3200" dirty="0">
              <a:latin typeface="+mj-lt"/>
            </a:endParaRPr>
          </a:p>
          <a:p>
            <a:pPr>
              <a:defRPr/>
            </a:pPr>
            <a:r>
              <a:rPr lang="en-GB" sz="3200" dirty="0">
                <a:latin typeface="+mj-lt"/>
              </a:rPr>
              <a:t>A phoneme you hear</a:t>
            </a:r>
          </a:p>
          <a:p>
            <a:pPr marL="0" indent="0">
              <a:buNone/>
              <a:defRPr/>
            </a:pPr>
            <a:endParaRPr lang="en-GB" sz="3200" dirty="0">
              <a:latin typeface="+mj-lt"/>
            </a:endParaRPr>
          </a:p>
          <a:p>
            <a:pPr>
              <a:defRPr/>
            </a:pPr>
            <a:r>
              <a:rPr lang="en-GB" sz="3200" dirty="0">
                <a:latin typeface="+mj-lt"/>
              </a:rPr>
              <a:t>A grapheme you see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5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36" y="146543"/>
            <a:ext cx="1181244" cy="1264916"/>
          </a:xfrm>
          <a:prstGeom prst="rect">
            <a:avLst/>
          </a:prstGeom>
        </p:spPr>
      </p:pic>
      <p:pic>
        <p:nvPicPr>
          <p:cNvPr id="7" name="Picture 2" descr="Logo">
            <a:extLst>
              <a:ext uri="{FF2B5EF4-FFF2-40B4-BE49-F238E27FC236}">
                <a16:creationId xmlns:a16="http://schemas.microsoft.com/office/drawing/2014/main" id="{F45DD168-6074-4D8A-9026-8ABC89758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6075" y="18891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9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56D16-8283-4A6C-A50C-C0D9C3942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6059" y="2617789"/>
            <a:ext cx="8596668" cy="3880773"/>
          </a:xfrm>
        </p:spPr>
        <p:txBody>
          <a:bodyPr>
            <a:normAutofit/>
          </a:bodyPr>
          <a:lstStyle/>
          <a:p>
            <a:r>
              <a:rPr lang="en-GB" sz="6600" dirty="0"/>
              <a:t>Model lesson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B0F400-46B1-470A-A37E-ADC6881ADD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36" y="146543"/>
            <a:ext cx="1181244" cy="1264916"/>
          </a:xfrm>
          <a:prstGeom prst="rect">
            <a:avLst/>
          </a:prstGeom>
        </p:spPr>
      </p:pic>
      <p:pic>
        <p:nvPicPr>
          <p:cNvPr id="5" name="Picture 2" descr="Logo">
            <a:extLst>
              <a:ext uri="{FF2B5EF4-FFF2-40B4-BE49-F238E27FC236}">
                <a16:creationId xmlns:a16="http://schemas.microsoft.com/office/drawing/2014/main" id="{93F2C095-EA05-41B4-8022-D583B01EAC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6075" y="18891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134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E0D4C-E1EF-4CD0-82C9-44D196A02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7884" y="704850"/>
            <a:ext cx="8596668" cy="13208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Where can you find more information?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468B9-53D8-47DD-9D87-69704D9A0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hlinkClick r:id="rId2"/>
              </a:rPr>
              <a:t>School website </a:t>
            </a: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r>
              <a:rPr lang="en-GB" sz="4400" dirty="0">
                <a:hlinkClick r:id="rId3"/>
              </a:rPr>
              <a:t>Little </a:t>
            </a:r>
            <a:r>
              <a:rPr lang="en-GB" sz="4400" dirty="0" err="1">
                <a:hlinkClick r:id="rId3"/>
              </a:rPr>
              <a:t>Wandle</a:t>
            </a:r>
            <a:r>
              <a:rPr lang="en-GB" sz="4400" dirty="0">
                <a:hlinkClick r:id="rId3"/>
              </a:rPr>
              <a:t> website </a:t>
            </a:r>
            <a:endParaRPr lang="en-GB" sz="4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72ABA1-F5BF-4C09-87B7-B51E4B4F8A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436" y="146543"/>
            <a:ext cx="1181244" cy="1264916"/>
          </a:xfrm>
          <a:prstGeom prst="rect">
            <a:avLst/>
          </a:prstGeom>
        </p:spPr>
      </p:pic>
      <p:pic>
        <p:nvPicPr>
          <p:cNvPr id="5" name="Picture 2" descr="Logo">
            <a:extLst>
              <a:ext uri="{FF2B5EF4-FFF2-40B4-BE49-F238E27FC236}">
                <a16:creationId xmlns:a16="http://schemas.microsoft.com/office/drawing/2014/main" id="{4ADD9E8C-EE76-484B-8570-724C2F7E7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6075" y="18891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56349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fd46422-c270-4910-9aa2-98acf8363e6d">
      <Terms xmlns="http://schemas.microsoft.com/office/infopath/2007/PartnerControls"/>
    </lcf76f155ced4ddcb4097134ff3c332f>
    <TaxCatchAll xmlns="38c6c404-9796-4e00-a5e0-4b9fa2ad9eb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DA50FDADC26147953A4A7EB16EABD6" ma:contentTypeVersion="13" ma:contentTypeDescription="Create a new document." ma:contentTypeScope="" ma:versionID="10f19d245cfec4541cd96cb798511f15">
  <xsd:schema xmlns:xsd="http://www.w3.org/2001/XMLSchema" xmlns:xs="http://www.w3.org/2001/XMLSchema" xmlns:p="http://schemas.microsoft.com/office/2006/metadata/properties" xmlns:ns2="dfd46422-c270-4910-9aa2-98acf8363e6d" xmlns:ns3="38c6c404-9796-4e00-a5e0-4b9fa2ad9eba" targetNamespace="http://schemas.microsoft.com/office/2006/metadata/properties" ma:root="true" ma:fieldsID="b74869cf68bf0a2a7671f857a89e2f81" ns2:_="" ns3:_="">
    <xsd:import namespace="dfd46422-c270-4910-9aa2-98acf8363e6d"/>
    <xsd:import namespace="38c6c404-9796-4e00-a5e0-4b9fa2ad9e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d46422-c270-4910-9aa2-98acf8363e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364d9c1-5d2d-4cf9-8399-b69f16d1141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c6c404-9796-4e00-a5e0-4b9fa2ad9eb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c23ec5c4-8697-4787-b867-42d1874fbac7}" ma:internalName="TaxCatchAll" ma:showField="CatchAllData" ma:web="38c6c404-9796-4e00-a5e0-4b9fa2ad9e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38150C6-1393-45B1-9721-49B93AA9188A}">
  <ds:schemaRefs>
    <ds:schemaRef ds:uri="http://www.w3.org/XML/1998/namespace"/>
    <ds:schemaRef ds:uri="http://purl.org/dc/terms/"/>
    <ds:schemaRef ds:uri="dfd46422-c270-4910-9aa2-98acf8363e6d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38c6c404-9796-4e00-a5e0-4b9fa2ad9eba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0CA47F0-EFC1-47EA-AB93-E376EB4EBE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fd46422-c270-4910-9aa2-98acf8363e6d"/>
    <ds:schemaRef ds:uri="38c6c404-9796-4e00-a5e0-4b9fa2ad9e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7C62B31-D5F8-4404-A108-09A4BCD281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59</TotalTime>
  <Words>194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SassoonCRInfant</vt:lpstr>
      <vt:lpstr>Tahoma</vt:lpstr>
      <vt:lpstr>Trebuchet MS</vt:lpstr>
      <vt:lpstr>Wingdings 3</vt:lpstr>
      <vt:lpstr>Facet</vt:lpstr>
      <vt:lpstr>Phonics at Loughton School        Dee Newman Phonics Lead </vt:lpstr>
      <vt:lpstr>Phonics</vt:lpstr>
      <vt:lpstr>Some Definitions </vt:lpstr>
      <vt:lpstr>PowerPoint Presentation</vt:lpstr>
      <vt:lpstr>PowerPoint Presentation</vt:lpstr>
      <vt:lpstr>PowerPoint Presentation</vt:lpstr>
      <vt:lpstr>Where can you find more information?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at Loughton School        Dee Newman Phonics Lead</dc:title>
  <dc:creator>Dee Newman</dc:creator>
  <cp:lastModifiedBy>Ellie Frost</cp:lastModifiedBy>
  <cp:revision>3</cp:revision>
  <dcterms:created xsi:type="dcterms:W3CDTF">2024-12-13T09:42:46Z</dcterms:created>
  <dcterms:modified xsi:type="dcterms:W3CDTF">2025-03-18T10:00:25Z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0x01010020DA50FDADC26147953A4A7EB16EABD6</vt:lpwstr>
  </property>
  <property fmtid="{D5CDD505-2E9C-101B-9397-08002B2CF9AE}" pid="3" name="MediaServiceImageTags">
    <vt:lpwstr/>
  </property>
</Properties>
</file>